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56" r:id="rId2"/>
    <p:sldId id="292" r:id="rId3"/>
    <p:sldId id="291" r:id="rId4"/>
    <p:sldId id="257" r:id="rId5"/>
    <p:sldId id="286" r:id="rId6"/>
    <p:sldId id="287" r:id="rId7"/>
    <p:sldId id="288" r:id="rId8"/>
    <p:sldId id="258" r:id="rId9"/>
    <p:sldId id="278" r:id="rId10"/>
    <p:sldId id="280" r:id="rId11"/>
    <p:sldId id="281" r:id="rId12"/>
    <p:sldId id="282" r:id="rId13"/>
    <p:sldId id="290" r:id="rId14"/>
    <p:sldId id="283" r:id="rId15"/>
    <p:sldId id="284" r:id="rId16"/>
    <p:sldId id="289" r:id="rId17"/>
    <p:sldId id="293" r:id="rId18"/>
  </p:sldIdLst>
  <p:sldSz cx="9144000" cy="6858000" type="screen4x3"/>
  <p:notesSz cx="6888163" cy="10021888"/>
  <p:defaultTex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g Morrison" initials="AM" lastIdx="3" clrIdx="0">
    <p:extLst>
      <p:ext uri="{19B8F6BF-5375-455C-9EA6-DF929625EA0E}">
        <p15:presenceInfo xmlns:p15="http://schemas.microsoft.com/office/powerpoint/2012/main" userId="S::AngMorrison@abbotsgreenacademy.co.uk::3ba43b23-d4f4-46b0-ba0c-3d3fc0e200d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D0F2CA"/>
    <a:srgbClr val="C7EDC5"/>
    <a:srgbClr val="33CC33"/>
    <a:srgbClr val="0000FF"/>
    <a:srgbClr val="FFCC00"/>
    <a:srgbClr val="F2800E"/>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41" autoAdjust="0"/>
    <p:restoredTop sz="69176" autoAdjust="0"/>
  </p:normalViewPr>
  <p:slideViewPr>
    <p:cSldViewPr>
      <p:cViewPr varScale="1">
        <p:scale>
          <a:sx n="73" d="100"/>
          <a:sy n="73" d="100"/>
        </p:scale>
        <p:origin x="1200"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84500" cy="500063"/>
          </a:xfrm>
          <a:prstGeom prst="rect">
            <a:avLst/>
          </a:prstGeom>
          <a:noFill/>
          <a:ln w="9525">
            <a:noFill/>
            <a:miter lim="800000"/>
            <a:headEnd/>
            <a:tailEnd/>
          </a:ln>
          <a:effectLst/>
        </p:spPr>
        <p:txBody>
          <a:bodyPr vert="horz" wrap="square" lIns="91825" tIns="45913" rIns="91825" bIns="45913"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25603" name="Rectangle 3"/>
          <p:cNvSpPr>
            <a:spLocks noGrp="1" noChangeArrowheads="1"/>
          </p:cNvSpPr>
          <p:nvPr>
            <p:ph type="dt" sz="quarter" idx="1"/>
          </p:nvPr>
        </p:nvSpPr>
        <p:spPr bwMode="auto">
          <a:xfrm>
            <a:off x="3902075" y="0"/>
            <a:ext cx="2984500" cy="500063"/>
          </a:xfrm>
          <a:prstGeom prst="rect">
            <a:avLst/>
          </a:prstGeom>
          <a:noFill/>
          <a:ln w="9525">
            <a:noFill/>
            <a:miter lim="800000"/>
            <a:headEnd/>
            <a:tailEnd/>
          </a:ln>
          <a:effectLst/>
        </p:spPr>
        <p:txBody>
          <a:bodyPr vert="horz" wrap="square" lIns="91825" tIns="45913" rIns="91825" bIns="45913"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5604" name="Rectangle 4"/>
          <p:cNvSpPr>
            <a:spLocks noGrp="1" noChangeArrowheads="1"/>
          </p:cNvSpPr>
          <p:nvPr>
            <p:ph type="ftr" sz="quarter" idx="2"/>
          </p:nvPr>
        </p:nvSpPr>
        <p:spPr bwMode="auto">
          <a:xfrm>
            <a:off x="0" y="9520238"/>
            <a:ext cx="2984500" cy="500062"/>
          </a:xfrm>
          <a:prstGeom prst="rect">
            <a:avLst/>
          </a:prstGeom>
          <a:noFill/>
          <a:ln w="9525">
            <a:noFill/>
            <a:miter lim="800000"/>
            <a:headEnd/>
            <a:tailEnd/>
          </a:ln>
          <a:effectLst/>
        </p:spPr>
        <p:txBody>
          <a:bodyPr vert="horz" wrap="square" lIns="91825" tIns="45913" rIns="91825" bIns="45913"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25605" name="Rectangle 5"/>
          <p:cNvSpPr>
            <a:spLocks noGrp="1" noChangeArrowheads="1"/>
          </p:cNvSpPr>
          <p:nvPr>
            <p:ph type="sldNum" sz="quarter" idx="3"/>
          </p:nvPr>
        </p:nvSpPr>
        <p:spPr bwMode="auto">
          <a:xfrm>
            <a:off x="3902075" y="9520238"/>
            <a:ext cx="2984500" cy="500062"/>
          </a:xfrm>
          <a:prstGeom prst="rect">
            <a:avLst/>
          </a:prstGeom>
          <a:noFill/>
          <a:ln w="9525">
            <a:noFill/>
            <a:miter lim="800000"/>
            <a:headEnd/>
            <a:tailEnd/>
          </a:ln>
          <a:effectLst/>
        </p:spPr>
        <p:txBody>
          <a:bodyPr vert="horz" wrap="square" lIns="91825" tIns="45913" rIns="91825" bIns="45913" numCol="1" anchor="b" anchorCtr="0" compatLnSpc="1">
            <a:prstTxWarp prst="textNoShape">
              <a:avLst/>
            </a:prstTxWarp>
          </a:bodyPr>
          <a:lstStyle>
            <a:lvl1pPr algn="r" eaLnBrk="1" hangingPunct="1">
              <a:defRPr sz="1200"/>
            </a:lvl1pPr>
          </a:lstStyle>
          <a:p>
            <a:pPr>
              <a:defRPr/>
            </a:pPr>
            <a:fld id="{4F4F6E63-C11A-46B1-B439-BE8AB47C477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500" cy="500063"/>
          </a:xfrm>
          <a:prstGeom prst="rect">
            <a:avLst/>
          </a:prstGeom>
        </p:spPr>
        <p:txBody>
          <a:bodyPr vert="horz" lIns="91825" tIns="45913" rIns="91825" bIns="45913" rtlCol="0"/>
          <a:lstStyle>
            <a:lvl1pPr algn="l" eaLnBrk="1" hangingPunct="1">
              <a:defRPr sz="1200">
                <a:latin typeface="Arial" charset="0"/>
              </a:defRPr>
            </a:lvl1pPr>
          </a:lstStyle>
          <a:p>
            <a:pPr>
              <a:defRPr/>
            </a:pPr>
            <a:endParaRPr lang="en-GB"/>
          </a:p>
        </p:txBody>
      </p:sp>
      <p:sp>
        <p:nvSpPr>
          <p:cNvPr id="3" name="Date Placeholder 2"/>
          <p:cNvSpPr>
            <a:spLocks noGrp="1"/>
          </p:cNvSpPr>
          <p:nvPr>
            <p:ph type="dt" idx="1"/>
          </p:nvPr>
        </p:nvSpPr>
        <p:spPr>
          <a:xfrm>
            <a:off x="3902075" y="0"/>
            <a:ext cx="2984500" cy="500063"/>
          </a:xfrm>
          <a:prstGeom prst="rect">
            <a:avLst/>
          </a:prstGeom>
        </p:spPr>
        <p:txBody>
          <a:bodyPr vert="horz" lIns="91825" tIns="45913" rIns="91825" bIns="45913" rtlCol="0"/>
          <a:lstStyle>
            <a:lvl1pPr algn="r" eaLnBrk="1" hangingPunct="1">
              <a:defRPr sz="1200">
                <a:latin typeface="Arial" charset="0"/>
              </a:defRPr>
            </a:lvl1pPr>
          </a:lstStyle>
          <a:p>
            <a:pPr>
              <a:defRPr/>
            </a:pPr>
            <a:fld id="{0DE56358-E382-4E56-A129-B3DD0273C5D6}" type="datetimeFigureOut">
              <a:rPr lang="en-US"/>
              <a:pPr>
                <a:defRPr/>
              </a:pPr>
              <a:t>6/6/2020</a:t>
            </a:fld>
            <a:endParaRPr lang="en-GB"/>
          </a:p>
        </p:txBody>
      </p:sp>
      <p:sp>
        <p:nvSpPr>
          <p:cNvPr id="4" name="Slide Image Placeholder 3"/>
          <p:cNvSpPr>
            <a:spLocks noGrp="1" noRot="1" noChangeAspect="1"/>
          </p:cNvSpPr>
          <p:nvPr>
            <p:ph type="sldImg" idx="2"/>
          </p:nvPr>
        </p:nvSpPr>
        <p:spPr>
          <a:xfrm>
            <a:off x="938213" y="752475"/>
            <a:ext cx="5011737" cy="3757613"/>
          </a:xfrm>
          <a:prstGeom prst="rect">
            <a:avLst/>
          </a:prstGeom>
          <a:noFill/>
          <a:ln w="12700">
            <a:solidFill>
              <a:prstClr val="black"/>
            </a:solidFill>
          </a:ln>
        </p:spPr>
        <p:txBody>
          <a:bodyPr vert="horz" lIns="91825" tIns="45913" rIns="91825" bIns="45913" rtlCol="0" anchor="ctr"/>
          <a:lstStyle/>
          <a:p>
            <a:pPr lvl="0"/>
            <a:endParaRPr lang="en-GB" noProof="0"/>
          </a:p>
        </p:txBody>
      </p:sp>
      <p:sp>
        <p:nvSpPr>
          <p:cNvPr id="5" name="Notes Placeholder 4"/>
          <p:cNvSpPr>
            <a:spLocks noGrp="1"/>
          </p:cNvSpPr>
          <p:nvPr>
            <p:ph type="body" sz="quarter" idx="3"/>
          </p:nvPr>
        </p:nvSpPr>
        <p:spPr>
          <a:xfrm>
            <a:off x="687388" y="4759325"/>
            <a:ext cx="5513387" cy="4510088"/>
          </a:xfrm>
          <a:prstGeom prst="rect">
            <a:avLst/>
          </a:prstGeom>
        </p:spPr>
        <p:txBody>
          <a:bodyPr vert="horz" lIns="91825" tIns="45913" rIns="91825" bIns="45913"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520238"/>
            <a:ext cx="2984500" cy="500062"/>
          </a:xfrm>
          <a:prstGeom prst="rect">
            <a:avLst/>
          </a:prstGeom>
        </p:spPr>
        <p:txBody>
          <a:bodyPr vert="horz" lIns="91825" tIns="45913" rIns="91825" bIns="45913" rtlCol="0" anchor="b"/>
          <a:lstStyle>
            <a:lvl1pPr algn="l" eaLnBrk="1" hangingPunct="1">
              <a:defRPr sz="1200">
                <a:latin typeface="Arial" charset="0"/>
              </a:defRPr>
            </a:lvl1pPr>
          </a:lstStyle>
          <a:p>
            <a:pPr>
              <a:defRPr/>
            </a:pPr>
            <a:endParaRPr lang="en-GB"/>
          </a:p>
        </p:txBody>
      </p:sp>
      <p:sp>
        <p:nvSpPr>
          <p:cNvPr id="7" name="Slide Number Placeholder 6"/>
          <p:cNvSpPr>
            <a:spLocks noGrp="1"/>
          </p:cNvSpPr>
          <p:nvPr>
            <p:ph type="sldNum" sz="quarter" idx="5"/>
          </p:nvPr>
        </p:nvSpPr>
        <p:spPr>
          <a:xfrm>
            <a:off x="3902075" y="9520238"/>
            <a:ext cx="2984500" cy="500062"/>
          </a:xfrm>
          <a:prstGeom prst="rect">
            <a:avLst/>
          </a:prstGeom>
        </p:spPr>
        <p:txBody>
          <a:bodyPr vert="horz" wrap="square" lIns="91825" tIns="45913" rIns="91825" bIns="45913" numCol="1" anchor="b" anchorCtr="0" compatLnSpc="1">
            <a:prstTxWarp prst="textNoShape">
              <a:avLst/>
            </a:prstTxWarp>
          </a:bodyPr>
          <a:lstStyle>
            <a:lvl1pPr algn="r" eaLnBrk="1" hangingPunct="1">
              <a:defRPr sz="1200"/>
            </a:lvl1pPr>
          </a:lstStyle>
          <a:p>
            <a:pPr>
              <a:defRPr/>
            </a:pPr>
            <a:fld id="{7A392CBD-AD60-462B-B7A2-B7CA867845AD}"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9300" indent="-287338">
              <a:defRPr sz="2400">
                <a:solidFill>
                  <a:schemeClr val="tx1"/>
                </a:solidFill>
                <a:latin typeface="Arial" panose="020B0604020202020204" pitchFamily="34" charset="0"/>
              </a:defRPr>
            </a:lvl2pPr>
            <a:lvl3pPr marL="1154113" indent="-228600">
              <a:defRPr sz="2400">
                <a:solidFill>
                  <a:schemeClr val="tx1"/>
                </a:solidFill>
                <a:latin typeface="Arial" panose="020B0604020202020204" pitchFamily="34" charset="0"/>
              </a:defRPr>
            </a:lvl3pPr>
            <a:lvl4pPr marL="1616075" indent="-228600">
              <a:defRPr sz="2400">
                <a:solidFill>
                  <a:schemeClr val="tx1"/>
                </a:solidFill>
                <a:latin typeface="Arial" panose="020B0604020202020204" pitchFamily="34" charset="0"/>
              </a:defRPr>
            </a:lvl4pPr>
            <a:lvl5pPr marL="2078038" indent="-228600">
              <a:defRPr sz="2400">
                <a:solidFill>
                  <a:schemeClr val="tx1"/>
                </a:solidFill>
                <a:latin typeface="Arial" panose="020B0604020202020204" pitchFamily="34" charset="0"/>
              </a:defRPr>
            </a:lvl5pPr>
            <a:lvl6pPr marL="2535238" indent="-228600" eaLnBrk="0" fontAlgn="base" hangingPunct="0">
              <a:spcBef>
                <a:spcPct val="0"/>
              </a:spcBef>
              <a:spcAft>
                <a:spcPct val="0"/>
              </a:spcAft>
              <a:defRPr sz="2400">
                <a:solidFill>
                  <a:schemeClr val="tx1"/>
                </a:solidFill>
                <a:latin typeface="Arial" panose="020B0604020202020204" pitchFamily="34" charset="0"/>
              </a:defRPr>
            </a:lvl6pPr>
            <a:lvl7pPr marL="2992438" indent="-228600" eaLnBrk="0" fontAlgn="base" hangingPunct="0">
              <a:spcBef>
                <a:spcPct val="0"/>
              </a:spcBef>
              <a:spcAft>
                <a:spcPct val="0"/>
              </a:spcAft>
              <a:defRPr sz="2400">
                <a:solidFill>
                  <a:schemeClr val="tx1"/>
                </a:solidFill>
                <a:latin typeface="Arial" panose="020B0604020202020204" pitchFamily="34" charset="0"/>
              </a:defRPr>
            </a:lvl7pPr>
            <a:lvl8pPr marL="3449638" indent="-228600" eaLnBrk="0" fontAlgn="base" hangingPunct="0">
              <a:spcBef>
                <a:spcPct val="0"/>
              </a:spcBef>
              <a:spcAft>
                <a:spcPct val="0"/>
              </a:spcAft>
              <a:defRPr sz="2400">
                <a:solidFill>
                  <a:schemeClr val="tx1"/>
                </a:solidFill>
                <a:latin typeface="Arial" panose="020B0604020202020204" pitchFamily="34" charset="0"/>
              </a:defRPr>
            </a:lvl8pPr>
            <a:lvl9pPr marL="3906838" indent="-228600" eaLnBrk="0" fontAlgn="base" hangingPunct="0">
              <a:spcBef>
                <a:spcPct val="0"/>
              </a:spcBef>
              <a:spcAft>
                <a:spcPct val="0"/>
              </a:spcAft>
              <a:defRPr sz="2400">
                <a:solidFill>
                  <a:schemeClr val="tx1"/>
                </a:solidFill>
                <a:latin typeface="Arial" panose="020B0604020202020204" pitchFamily="34" charset="0"/>
              </a:defRPr>
            </a:lvl9pPr>
          </a:lstStyle>
          <a:p>
            <a:fld id="{30BB2F25-3D4D-4228-B816-BF24EC002A12}" type="slidenum">
              <a:rPr lang="en-GB" altLang="en-US" sz="1200" smtClean="0"/>
              <a:pPr/>
              <a:t>1</a:t>
            </a:fld>
            <a:endParaRPr lang="en-GB"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a:p>
            <a:r>
              <a:rPr lang="en-GB" altLang="en-US"/>
              <a:t>– abbots green sweatshirt, white polo shirt, black grey trousers/skirt, summer dress, school shoes  NAMED</a:t>
            </a:r>
          </a:p>
          <a:p>
            <a:r>
              <a:rPr lang="en-GB" altLang="en-US"/>
              <a:t>PE – white top, black shorts, plimsols, winter kit,   </a:t>
            </a:r>
            <a:r>
              <a:rPr lang="en-GB" altLang="en-US" b="1"/>
              <a:t>NAMED</a:t>
            </a:r>
          </a:p>
          <a:p>
            <a:endParaRPr lang="en-GB" altLang="en-US" b="1"/>
          </a:p>
          <a:p>
            <a:r>
              <a:rPr lang="en-GB" altLang="en-US" b="1"/>
              <a:t>Children ideally need to be able to dress themselves, organise/put away clothes etc before they start school.</a:t>
            </a:r>
          </a:p>
          <a:p>
            <a:r>
              <a:rPr lang="en-GB" altLang="en-US" b="1"/>
              <a:t>Earrings/No PE kit.</a:t>
            </a:r>
          </a:p>
          <a:p>
            <a:endParaRPr lang="en-GB" altLang="en-US" b="1"/>
          </a:p>
          <a:p>
            <a:r>
              <a:rPr lang="en-GB" altLang="en-US" b="1"/>
              <a:t>Uniform orders can be made via the school office.</a:t>
            </a:r>
          </a:p>
          <a:p>
            <a:endParaRPr lang="en-GB" altLang="en-US" b="1"/>
          </a:p>
          <a:p>
            <a:r>
              <a:rPr lang="en-GB" altLang="en-US" b="1"/>
              <a:t>Give deadline for  ordering uniform for Sept.</a:t>
            </a:r>
          </a:p>
          <a:p>
            <a:endParaRPr lang="en-GB" altLang="en-US" b="1"/>
          </a:p>
          <a:p>
            <a:r>
              <a:rPr lang="en-GB" altLang="en-US" b="1"/>
              <a:t>Uniform vouchers (LJ to clarify this with Sue  -I can talk about this on night)</a:t>
            </a: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9300" indent="-287338">
              <a:defRPr sz="2400">
                <a:solidFill>
                  <a:schemeClr val="tx1"/>
                </a:solidFill>
                <a:latin typeface="Arial" panose="020B0604020202020204" pitchFamily="34" charset="0"/>
              </a:defRPr>
            </a:lvl2pPr>
            <a:lvl3pPr marL="1154113" indent="-228600">
              <a:defRPr sz="2400">
                <a:solidFill>
                  <a:schemeClr val="tx1"/>
                </a:solidFill>
                <a:latin typeface="Arial" panose="020B0604020202020204" pitchFamily="34" charset="0"/>
              </a:defRPr>
            </a:lvl3pPr>
            <a:lvl4pPr marL="1616075" indent="-228600">
              <a:defRPr sz="2400">
                <a:solidFill>
                  <a:schemeClr val="tx1"/>
                </a:solidFill>
                <a:latin typeface="Arial" panose="020B0604020202020204" pitchFamily="34" charset="0"/>
              </a:defRPr>
            </a:lvl4pPr>
            <a:lvl5pPr marL="2078038" indent="-228600">
              <a:defRPr sz="2400">
                <a:solidFill>
                  <a:schemeClr val="tx1"/>
                </a:solidFill>
                <a:latin typeface="Arial" panose="020B0604020202020204" pitchFamily="34" charset="0"/>
              </a:defRPr>
            </a:lvl5pPr>
            <a:lvl6pPr marL="2535238" indent="-228600" eaLnBrk="0" fontAlgn="base" hangingPunct="0">
              <a:spcBef>
                <a:spcPct val="0"/>
              </a:spcBef>
              <a:spcAft>
                <a:spcPct val="0"/>
              </a:spcAft>
              <a:defRPr sz="2400">
                <a:solidFill>
                  <a:schemeClr val="tx1"/>
                </a:solidFill>
                <a:latin typeface="Arial" panose="020B0604020202020204" pitchFamily="34" charset="0"/>
              </a:defRPr>
            </a:lvl6pPr>
            <a:lvl7pPr marL="2992438" indent="-228600" eaLnBrk="0" fontAlgn="base" hangingPunct="0">
              <a:spcBef>
                <a:spcPct val="0"/>
              </a:spcBef>
              <a:spcAft>
                <a:spcPct val="0"/>
              </a:spcAft>
              <a:defRPr sz="2400">
                <a:solidFill>
                  <a:schemeClr val="tx1"/>
                </a:solidFill>
                <a:latin typeface="Arial" panose="020B0604020202020204" pitchFamily="34" charset="0"/>
              </a:defRPr>
            </a:lvl7pPr>
            <a:lvl8pPr marL="3449638" indent="-228600" eaLnBrk="0" fontAlgn="base" hangingPunct="0">
              <a:spcBef>
                <a:spcPct val="0"/>
              </a:spcBef>
              <a:spcAft>
                <a:spcPct val="0"/>
              </a:spcAft>
              <a:defRPr sz="2400">
                <a:solidFill>
                  <a:schemeClr val="tx1"/>
                </a:solidFill>
                <a:latin typeface="Arial" panose="020B0604020202020204" pitchFamily="34" charset="0"/>
              </a:defRPr>
            </a:lvl8pPr>
            <a:lvl9pPr marL="3906838" indent="-228600" eaLnBrk="0" fontAlgn="base" hangingPunct="0">
              <a:spcBef>
                <a:spcPct val="0"/>
              </a:spcBef>
              <a:spcAft>
                <a:spcPct val="0"/>
              </a:spcAft>
              <a:defRPr sz="2400">
                <a:solidFill>
                  <a:schemeClr val="tx1"/>
                </a:solidFill>
                <a:latin typeface="Arial" panose="020B0604020202020204" pitchFamily="34" charset="0"/>
              </a:defRPr>
            </a:lvl9pPr>
          </a:lstStyle>
          <a:p>
            <a:fld id="{5C3D4698-2B87-4E56-9B81-A1531CC19166}" type="slidenum">
              <a:rPr lang="en-GB" altLang="en-US" sz="1200" smtClean="0"/>
              <a:pPr/>
              <a:t>12</a:t>
            </a:fld>
            <a:endParaRPr lang="en-GB"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a:defRPr/>
            </a:pPr>
            <a:r>
              <a:rPr lang="en-GB" altLang="en-US" dirty="0"/>
              <a:t>1)Positive feedback last year – lots of parents said that sessions helped their child settle into school quickly </a:t>
            </a:r>
          </a:p>
          <a:p>
            <a:pPr>
              <a:defRPr/>
            </a:pPr>
            <a:r>
              <a:rPr lang="en-GB" altLang="en-US" dirty="0"/>
              <a:t>2)Transition important so that children are at home in their new school environment, can make friends and become familiar with routines such as lining up in morning.   3)Also essential to us when arranging the classes for next year so that children are in the best possible groupings to support them socially and academically. </a:t>
            </a:r>
          </a:p>
          <a:p>
            <a:pPr>
              <a:defRPr/>
            </a:pPr>
            <a:r>
              <a:rPr lang="en-GB" altLang="en-US" dirty="0"/>
              <a:t>4)A member of the team will arrange a visits to nurseries/be in touch if your child has not attended preschool.</a:t>
            </a:r>
          </a:p>
          <a:p>
            <a:pPr>
              <a:defRPr/>
            </a:pPr>
            <a:endParaRPr lang="en-GB" altLang="en-US" dirty="0"/>
          </a:p>
          <a:p>
            <a:pPr>
              <a:defRPr/>
            </a:pPr>
            <a:r>
              <a:rPr lang="en-GB" altLang="en-US" dirty="0"/>
              <a:t>Please be mindful that these sessions are very popular, for the above reasons and therefore the classrooms are very busy at the beginning of each session with up to 60 children and parents. Please feel free to focus on playing with your child at the first session and then settling them at the second ready to leave them for the Wednesday when they stay for lunch. </a:t>
            </a:r>
          </a:p>
          <a:p>
            <a:pPr>
              <a:defRPr/>
            </a:pPr>
            <a:endParaRPr lang="en-GB" altLang="en-US" dirty="0"/>
          </a:p>
          <a:p>
            <a:pPr>
              <a:defRPr/>
            </a:pPr>
            <a:r>
              <a:rPr lang="en-GB" altLang="en-US" dirty="0"/>
              <a:t>Transition sessions make sure that every child can be placed in the class that is ‘right’ for them. We will therefore let you know which class your child is in after the second transition session.  They will then spend the Wednesday session in their new class group. </a:t>
            </a:r>
          </a:p>
          <a:p>
            <a:pPr>
              <a:defRPr/>
            </a:pPr>
            <a:endParaRPr lang="en-GB" altLang="en-US" dirty="0"/>
          </a:p>
          <a:p>
            <a:pPr>
              <a:defRPr/>
            </a:pPr>
            <a:r>
              <a:rPr lang="en-GB" altLang="en-US" dirty="0"/>
              <a:t>Then on the Thursday there is the opportunity to come and meet your child’s class teacher and discuss any concerns or ask any questions you may have. We also ask that you return the All About Me sheet at this meeting.</a:t>
            </a:r>
          </a:p>
          <a:p>
            <a:pPr>
              <a:defRPr/>
            </a:pPr>
            <a:endParaRPr lang="en-GB"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9300" indent="-287338">
              <a:defRPr sz="2400">
                <a:solidFill>
                  <a:schemeClr val="tx1"/>
                </a:solidFill>
                <a:latin typeface="Arial" panose="020B0604020202020204" pitchFamily="34" charset="0"/>
              </a:defRPr>
            </a:lvl2pPr>
            <a:lvl3pPr marL="1154113" indent="-228600">
              <a:defRPr sz="2400">
                <a:solidFill>
                  <a:schemeClr val="tx1"/>
                </a:solidFill>
                <a:latin typeface="Arial" panose="020B0604020202020204" pitchFamily="34" charset="0"/>
              </a:defRPr>
            </a:lvl3pPr>
            <a:lvl4pPr marL="1616075" indent="-228600">
              <a:defRPr sz="2400">
                <a:solidFill>
                  <a:schemeClr val="tx1"/>
                </a:solidFill>
                <a:latin typeface="Arial" panose="020B0604020202020204" pitchFamily="34" charset="0"/>
              </a:defRPr>
            </a:lvl4pPr>
            <a:lvl5pPr marL="2078038" indent="-228600">
              <a:defRPr sz="2400">
                <a:solidFill>
                  <a:schemeClr val="tx1"/>
                </a:solidFill>
                <a:latin typeface="Arial" panose="020B0604020202020204" pitchFamily="34" charset="0"/>
              </a:defRPr>
            </a:lvl5pPr>
            <a:lvl6pPr marL="2535238" indent="-228600" eaLnBrk="0" fontAlgn="base" hangingPunct="0">
              <a:spcBef>
                <a:spcPct val="0"/>
              </a:spcBef>
              <a:spcAft>
                <a:spcPct val="0"/>
              </a:spcAft>
              <a:defRPr sz="2400">
                <a:solidFill>
                  <a:schemeClr val="tx1"/>
                </a:solidFill>
                <a:latin typeface="Arial" panose="020B0604020202020204" pitchFamily="34" charset="0"/>
              </a:defRPr>
            </a:lvl6pPr>
            <a:lvl7pPr marL="2992438" indent="-228600" eaLnBrk="0" fontAlgn="base" hangingPunct="0">
              <a:spcBef>
                <a:spcPct val="0"/>
              </a:spcBef>
              <a:spcAft>
                <a:spcPct val="0"/>
              </a:spcAft>
              <a:defRPr sz="2400">
                <a:solidFill>
                  <a:schemeClr val="tx1"/>
                </a:solidFill>
                <a:latin typeface="Arial" panose="020B0604020202020204" pitchFamily="34" charset="0"/>
              </a:defRPr>
            </a:lvl7pPr>
            <a:lvl8pPr marL="3449638" indent="-228600" eaLnBrk="0" fontAlgn="base" hangingPunct="0">
              <a:spcBef>
                <a:spcPct val="0"/>
              </a:spcBef>
              <a:spcAft>
                <a:spcPct val="0"/>
              </a:spcAft>
              <a:defRPr sz="2400">
                <a:solidFill>
                  <a:schemeClr val="tx1"/>
                </a:solidFill>
                <a:latin typeface="Arial" panose="020B0604020202020204" pitchFamily="34" charset="0"/>
              </a:defRPr>
            </a:lvl8pPr>
            <a:lvl9pPr marL="3906838" indent="-228600" eaLnBrk="0" fontAlgn="base" hangingPunct="0">
              <a:spcBef>
                <a:spcPct val="0"/>
              </a:spcBef>
              <a:spcAft>
                <a:spcPct val="0"/>
              </a:spcAft>
              <a:defRPr sz="2400">
                <a:solidFill>
                  <a:schemeClr val="tx1"/>
                </a:solidFill>
                <a:latin typeface="Arial" panose="020B0604020202020204" pitchFamily="34" charset="0"/>
              </a:defRPr>
            </a:lvl9pPr>
          </a:lstStyle>
          <a:p>
            <a:fld id="{DFBB0E3A-12A9-439D-BA66-95BFB86C083E}" type="slidenum">
              <a:rPr lang="en-GB" altLang="en-US" sz="1200" smtClean="0"/>
              <a:pPr/>
              <a:t>14</a:t>
            </a:fld>
            <a:endParaRPr lang="en-GB"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Newsletter every Friday is our main means of communication with parents....contains  - you will receive this through parentrmail or REQUEST a paper copy. If viewing online the onus is on the parent to do this as we will not send out numerous text messages to remind parents of information. Everything is also on the website. </a:t>
            </a:r>
          </a:p>
          <a:p>
            <a:r>
              <a:rPr lang="en-GB" altLang="en-US"/>
              <a:t> </a:t>
            </a:r>
          </a:p>
          <a:p>
            <a:r>
              <a:rPr lang="en-GB" altLang="en-US"/>
              <a:t>Homelearning: the more you do at home the better. More information will follow but to begin with it will be supporting your child with their sounds, then onto key words, then reading books ‘please read with your child’. Phonics evening beginning of term. </a:t>
            </a:r>
          </a:p>
          <a:p>
            <a:r>
              <a:rPr lang="en-GB" altLang="en-US"/>
              <a:t>Maths wallets</a:t>
            </a:r>
          </a:p>
          <a:p>
            <a:endParaRPr lang="en-GB" altLang="en-US"/>
          </a:p>
          <a:p>
            <a:r>
              <a:rPr lang="en-GB" altLang="en-US"/>
              <a:t>Any questions</a:t>
            </a:r>
          </a:p>
          <a:p>
            <a:endParaRPr lang="en-GB" altLang="en-US"/>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9300" indent="-287338">
              <a:defRPr sz="2400">
                <a:solidFill>
                  <a:schemeClr val="tx1"/>
                </a:solidFill>
                <a:latin typeface="Arial" panose="020B0604020202020204" pitchFamily="34" charset="0"/>
              </a:defRPr>
            </a:lvl2pPr>
            <a:lvl3pPr marL="1154113" indent="-228600">
              <a:defRPr sz="2400">
                <a:solidFill>
                  <a:schemeClr val="tx1"/>
                </a:solidFill>
                <a:latin typeface="Arial" panose="020B0604020202020204" pitchFamily="34" charset="0"/>
              </a:defRPr>
            </a:lvl3pPr>
            <a:lvl4pPr marL="1616075" indent="-228600">
              <a:defRPr sz="2400">
                <a:solidFill>
                  <a:schemeClr val="tx1"/>
                </a:solidFill>
                <a:latin typeface="Arial" panose="020B0604020202020204" pitchFamily="34" charset="0"/>
              </a:defRPr>
            </a:lvl4pPr>
            <a:lvl5pPr marL="2078038" indent="-228600">
              <a:defRPr sz="2400">
                <a:solidFill>
                  <a:schemeClr val="tx1"/>
                </a:solidFill>
                <a:latin typeface="Arial" panose="020B0604020202020204" pitchFamily="34" charset="0"/>
              </a:defRPr>
            </a:lvl5pPr>
            <a:lvl6pPr marL="2535238" indent="-228600" eaLnBrk="0" fontAlgn="base" hangingPunct="0">
              <a:spcBef>
                <a:spcPct val="0"/>
              </a:spcBef>
              <a:spcAft>
                <a:spcPct val="0"/>
              </a:spcAft>
              <a:defRPr sz="2400">
                <a:solidFill>
                  <a:schemeClr val="tx1"/>
                </a:solidFill>
                <a:latin typeface="Arial" panose="020B0604020202020204" pitchFamily="34" charset="0"/>
              </a:defRPr>
            </a:lvl6pPr>
            <a:lvl7pPr marL="2992438" indent="-228600" eaLnBrk="0" fontAlgn="base" hangingPunct="0">
              <a:spcBef>
                <a:spcPct val="0"/>
              </a:spcBef>
              <a:spcAft>
                <a:spcPct val="0"/>
              </a:spcAft>
              <a:defRPr sz="2400">
                <a:solidFill>
                  <a:schemeClr val="tx1"/>
                </a:solidFill>
                <a:latin typeface="Arial" panose="020B0604020202020204" pitchFamily="34" charset="0"/>
              </a:defRPr>
            </a:lvl7pPr>
            <a:lvl8pPr marL="3449638" indent="-228600" eaLnBrk="0" fontAlgn="base" hangingPunct="0">
              <a:spcBef>
                <a:spcPct val="0"/>
              </a:spcBef>
              <a:spcAft>
                <a:spcPct val="0"/>
              </a:spcAft>
              <a:defRPr sz="2400">
                <a:solidFill>
                  <a:schemeClr val="tx1"/>
                </a:solidFill>
                <a:latin typeface="Arial" panose="020B0604020202020204" pitchFamily="34" charset="0"/>
              </a:defRPr>
            </a:lvl8pPr>
            <a:lvl9pPr marL="3906838" indent="-228600" eaLnBrk="0" fontAlgn="base" hangingPunct="0">
              <a:spcBef>
                <a:spcPct val="0"/>
              </a:spcBef>
              <a:spcAft>
                <a:spcPct val="0"/>
              </a:spcAft>
              <a:defRPr sz="2400">
                <a:solidFill>
                  <a:schemeClr val="tx1"/>
                </a:solidFill>
                <a:latin typeface="Arial" panose="020B0604020202020204" pitchFamily="34" charset="0"/>
              </a:defRPr>
            </a:lvl9pPr>
          </a:lstStyle>
          <a:p>
            <a:fld id="{6C83E3FC-4E9B-4725-A649-790019DBDF2E}" type="slidenum">
              <a:rPr lang="en-GB" altLang="en-US" sz="1200" smtClean="0"/>
              <a:pPr/>
              <a:t>15</a:t>
            </a:fld>
            <a:endParaRPr lang="en-GB"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9300" indent="-287338">
              <a:defRPr sz="2400">
                <a:solidFill>
                  <a:schemeClr val="tx1"/>
                </a:solidFill>
                <a:latin typeface="Arial" panose="020B0604020202020204" pitchFamily="34" charset="0"/>
              </a:defRPr>
            </a:lvl2pPr>
            <a:lvl3pPr marL="1154113" indent="-228600">
              <a:defRPr sz="2400">
                <a:solidFill>
                  <a:schemeClr val="tx1"/>
                </a:solidFill>
                <a:latin typeface="Arial" panose="020B0604020202020204" pitchFamily="34" charset="0"/>
              </a:defRPr>
            </a:lvl3pPr>
            <a:lvl4pPr marL="1616075" indent="-228600">
              <a:defRPr sz="2400">
                <a:solidFill>
                  <a:schemeClr val="tx1"/>
                </a:solidFill>
                <a:latin typeface="Arial" panose="020B0604020202020204" pitchFamily="34" charset="0"/>
              </a:defRPr>
            </a:lvl4pPr>
            <a:lvl5pPr marL="2078038" indent="-228600">
              <a:defRPr sz="2400">
                <a:solidFill>
                  <a:schemeClr val="tx1"/>
                </a:solidFill>
                <a:latin typeface="Arial" panose="020B0604020202020204" pitchFamily="34" charset="0"/>
              </a:defRPr>
            </a:lvl5pPr>
            <a:lvl6pPr marL="2535238" indent="-228600" eaLnBrk="0" fontAlgn="base" hangingPunct="0">
              <a:spcBef>
                <a:spcPct val="0"/>
              </a:spcBef>
              <a:spcAft>
                <a:spcPct val="0"/>
              </a:spcAft>
              <a:defRPr sz="2400">
                <a:solidFill>
                  <a:schemeClr val="tx1"/>
                </a:solidFill>
                <a:latin typeface="Arial" panose="020B0604020202020204" pitchFamily="34" charset="0"/>
              </a:defRPr>
            </a:lvl6pPr>
            <a:lvl7pPr marL="2992438" indent="-228600" eaLnBrk="0" fontAlgn="base" hangingPunct="0">
              <a:spcBef>
                <a:spcPct val="0"/>
              </a:spcBef>
              <a:spcAft>
                <a:spcPct val="0"/>
              </a:spcAft>
              <a:defRPr sz="2400">
                <a:solidFill>
                  <a:schemeClr val="tx1"/>
                </a:solidFill>
                <a:latin typeface="Arial" panose="020B0604020202020204" pitchFamily="34" charset="0"/>
              </a:defRPr>
            </a:lvl7pPr>
            <a:lvl8pPr marL="3449638" indent="-228600" eaLnBrk="0" fontAlgn="base" hangingPunct="0">
              <a:spcBef>
                <a:spcPct val="0"/>
              </a:spcBef>
              <a:spcAft>
                <a:spcPct val="0"/>
              </a:spcAft>
              <a:defRPr sz="2400">
                <a:solidFill>
                  <a:schemeClr val="tx1"/>
                </a:solidFill>
                <a:latin typeface="Arial" panose="020B0604020202020204" pitchFamily="34" charset="0"/>
              </a:defRPr>
            </a:lvl8pPr>
            <a:lvl9pPr marL="3906838" indent="-228600" eaLnBrk="0" fontAlgn="base" hangingPunct="0">
              <a:spcBef>
                <a:spcPct val="0"/>
              </a:spcBef>
              <a:spcAft>
                <a:spcPct val="0"/>
              </a:spcAft>
              <a:defRPr sz="2400">
                <a:solidFill>
                  <a:schemeClr val="tx1"/>
                </a:solidFill>
                <a:latin typeface="Arial" panose="020B0604020202020204" pitchFamily="34" charset="0"/>
              </a:defRPr>
            </a:lvl9pPr>
          </a:lstStyle>
          <a:p>
            <a:fld id="{54073C7C-0D53-4CFD-ADBF-620AFCEF9B15}" type="slidenum">
              <a:rPr lang="en-GB" altLang="en-US" sz="1200" smtClean="0"/>
              <a:pPr/>
              <a:t>4</a:t>
            </a:fld>
            <a:endParaRPr lang="en-GB"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7 areas-  Divided into Prime and specific.</a:t>
            </a:r>
          </a:p>
          <a:p>
            <a:endParaRPr lang="en-GB" altLang="en-US"/>
          </a:p>
          <a:p>
            <a:r>
              <a:rPr lang="en-GB" altLang="en-US"/>
              <a:t>It is not possible to achieve the specific areas until the prime areas are achieved. </a:t>
            </a:r>
          </a:p>
          <a:p>
            <a:r>
              <a:rPr lang="en-GB" altLang="en-US"/>
              <a:t>E.g. until fine motor skills are developed in physical development – children will find it hard to progress in writing hard with holding a pencil (literacy)</a:t>
            </a:r>
          </a:p>
          <a:p>
            <a:r>
              <a:rPr lang="en-GB" altLang="en-US"/>
              <a:t>The same with CL, unless they are developed in their speaking and understanding skills, they wont be able to progress in reading and writing. </a:t>
            </a:r>
          </a:p>
          <a:p>
            <a:endParaRPr lang="en-GB" altLang="en-US"/>
          </a:p>
          <a:p>
            <a:r>
              <a:rPr lang="en-GB" altLang="en-US"/>
              <a:t>Lots of activities are based on those prime skills initially. Talk about the picture and how it covers all the Prime Areas and could cover specific depending on observation.</a:t>
            </a: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9300" indent="-287338">
              <a:defRPr sz="2400">
                <a:solidFill>
                  <a:schemeClr val="tx1"/>
                </a:solidFill>
                <a:latin typeface="Arial" panose="020B0604020202020204" pitchFamily="34" charset="0"/>
              </a:defRPr>
            </a:lvl2pPr>
            <a:lvl3pPr marL="1154113" indent="-228600">
              <a:defRPr sz="2400">
                <a:solidFill>
                  <a:schemeClr val="tx1"/>
                </a:solidFill>
                <a:latin typeface="Arial" panose="020B0604020202020204" pitchFamily="34" charset="0"/>
              </a:defRPr>
            </a:lvl3pPr>
            <a:lvl4pPr marL="1616075" indent="-228600">
              <a:defRPr sz="2400">
                <a:solidFill>
                  <a:schemeClr val="tx1"/>
                </a:solidFill>
                <a:latin typeface="Arial" panose="020B0604020202020204" pitchFamily="34" charset="0"/>
              </a:defRPr>
            </a:lvl4pPr>
            <a:lvl5pPr marL="2078038" indent="-228600">
              <a:defRPr sz="2400">
                <a:solidFill>
                  <a:schemeClr val="tx1"/>
                </a:solidFill>
                <a:latin typeface="Arial" panose="020B0604020202020204" pitchFamily="34" charset="0"/>
              </a:defRPr>
            </a:lvl5pPr>
            <a:lvl6pPr marL="2535238" indent="-228600" eaLnBrk="0" fontAlgn="base" hangingPunct="0">
              <a:spcBef>
                <a:spcPct val="0"/>
              </a:spcBef>
              <a:spcAft>
                <a:spcPct val="0"/>
              </a:spcAft>
              <a:defRPr sz="2400">
                <a:solidFill>
                  <a:schemeClr val="tx1"/>
                </a:solidFill>
                <a:latin typeface="Arial" panose="020B0604020202020204" pitchFamily="34" charset="0"/>
              </a:defRPr>
            </a:lvl6pPr>
            <a:lvl7pPr marL="2992438" indent="-228600" eaLnBrk="0" fontAlgn="base" hangingPunct="0">
              <a:spcBef>
                <a:spcPct val="0"/>
              </a:spcBef>
              <a:spcAft>
                <a:spcPct val="0"/>
              </a:spcAft>
              <a:defRPr sz="2400">
                <a:solidFill>
                  <a:schemeClr val="tx1"/>
                </a:solidFill>
                <a:latin typeface="Arial" panose="020B0604020202020204" pitchFamily="34" charset="0"/>
              </a:defRPr>
            </a:lvl7pPr>
            <a:lvl8pPr marL="3449638" indent="-228600" eaLnBrk="0" fontAlgn="base" hangingPunct="0">
              <a:spcBef>
                <a:spcPct val="0"/>
              </a:spcBef>
              <a:spcAft>
                <a:spcPct val="0"/>
              </a:spcAft>
              <a:defRPr sz="2400">
                <a:solidFill>
                  <a:schemeClr val="tx1"/>
                </a:solidFill>
                <a:latin typeface="Arial" panose="020B0604020202020204" pitchFamily="34" charset="0"/>
              </a:defRPr>
            </a:lvl8pPr>
            <a:lvl9pPr marL="3906838" indent="-228600" eaLnBrk="0" fontAlgn="base" hangingPunct="0">
              <a:spcBef>
                <a:spcPct val="0"/>
              </a:spcBef>
              <a:spcAft>
                <a:spcPct val="0"/>
              </a:spcAft>
              <a:defRPr sz="2400">
                <a:solidFill>
                  <a:schemeClr val="tx1"/>
                </a:solidFill>
                <a:latin typeface="Arial" panose="020B0604020202020204" pitchFamily="34" charset="0"/>
              </a:defRPr>
            </a:lvl9pPr>
          </a:lstStyle>
          <a:p>
            <a:fld id="{A98A577C-2AD1-44CA-B4F1-CDDCA98BF5C9}" type="slidenum">
              <a:rPr lang="en-GB" altLang="en-US" sz="1200" smtClean="0"/>
              <a:pPr/>
              <a:t>5</a:t>
            </a:fld>
            <a:endParaRPr lang="en-GB"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A new element in the revised EYFS (2012). They look at </a:t>
            </a:r>
            <a:r>
              <a:rPr lang="en-GB" altLang="en-US" b="1"/>
              <a:t>how</a:t>
            </a:r>
            <a:r>
              <a:rPr lang="en-GB" altLang="en-US"/>
              <a:t> children learn rather than </a:t>
            </a:r>
            <a:r>
              <a:rPr lang="en-GB" altLang="en-US" b="1"/>
              <a:t>what</a:t>
            </a:r>
            <a:r>
              <a:rPr lang="en-GB" altLang="en-US"/>
              <a:t> children are learning. </a:t>
            </a:r>
            <a:br>
              <a:rPr lang="en-GB" altLang="en-US"/>
            </a:br>
            <a:r>
              <a:rPr lang="en-GB" altLang="en-US"/>
              <a:t/>
            </a:r>
            <a:br>
              <a:rPr lang="en-GB" altLang="en-US"/>
            </a:br>
            <a:r>
              <a:rPr lang="en-GB" altLang="en-US"/>
              <a:t>Children are all unique and learn in different ways and all have different interests, so knowing how each child learns and their interests helps us in our planning. </a:t>
            </a:r>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9300" indent="-287338">
              <a:defRPr sz="2400">
                <a:solidFill>
                  <a:schemeClr val="tx1"/>
                </a:solidFill>
                <a:latin typeface="Arial" panose="020B0604020202020204" pitchFamily="34" charset="0"/>
              </a:defRPr>
            </a:lvl2pPr>
            <a:lvl3pPr marL="1154113" indent="-228600">
              <a:defRPr sz="2400">
                <a:solidFill>
                  <a:schemeClr val="tx1"/>
                </a:solidFill>
                <a:latin typeface="Arial" panose="020B0604020202020204" pitchFamily="34" charset="0"/>
              </a:defRPr>
            </a:lvl3pPr>
            <a:lvl4pPr marL="1616075" indent="-228600">
              <a:defRPr sz="2400">
                <a:solidFill>
                  <a:schemeClr val="tx1"/>
                </a:solidFill>
                <a:latin typeface="Arial" panose="020B0604020202020204" pitchFamily="34" charset="0"/>
              </a:defRPr>
            </a:lvl4pPr>
            <a:lvl5pPr marL="2078038" indent="-228600">
              <a:defRPr sz="2400">
                <a:solidFill>
                  <a:schemeClr val="tx1"/>
                </a:solidFill>
                <a:latin typeface="Arial" panose="020B0604020202020204" pitchFamily="34" charset="0"/>
              </a:defRPr>
            </a:lvl5pPr>
            <a:lvl6pPr marL="2535238" indent="-228600" eaLnBrk="0" fontAlgn="base" hangingPunct="0">
              <a:spcBef>
                <a:spcPct val="0"/>
              </a:spcBef>
              <a:spcAft>
                <a:spcPct val="0"/>
              </a:spcAft>
              <a:defRPr sz="2400">
                <a:solidFill>
                  <a:schemeClr val="tx1"/>
                </a:solidFill>
                <a:latin typeface="Arial" panose="020B0604020202020204" pitchFamily="34" charset="0"/>
              </a:defRPr>
            </a:lvl6pPr>
            <a:lvl7pPr marL="2992438" indent="-228600" eaLnBrk="0" fontAlgn="base" hangingPunct="0">
              <a:spcBef>
                <a:spcPct val="0"/>
              </a:spcBef>
              <a:spcAft>
                <a:spcPct val="0"/>
              </a:spcAft>
              <a:defRPr sz="2400">
                <a:solidFill>
                  <a:schemeClr val="tx1"/>
                </a:solidFill>
                <a:latin typeface="Arial" panose="020B0604020202020204" pitchFamily="34" charset="0"/>
              </a:defRPr>
            </a:lvl7pPr>
            <a:lvl8pPr marL="3449638" indent="-228600" eaLnBrk="0" fontAlgn="base" hangingPunct="0">
              <a:spcBef>
                <a:spcPct val="0"/>
              </a:spcBef>
              <a:spcAft>
                <a:spcPct val="0"/>
              </a:spcAft>
              <a:defRPr sz="2400">
                <a:solidFill>
                  <a:schemeClr val="tx1"/>
                </a:solidFill>
                <a:latin typeface="Arial" panose="020B0604020202020204" pitchFamily="34" charset="0"/>
              </a:defRPr>
            </a:lvl8pPr>
            <a:lvl9pPr marL="3906838" indent="-228600" eaLnBrk="0" fontAlgn="base" hangingPunct="0">
              <a:spcBef>
                <a:spcPct val="0"/>
              </a:spcBef>
              <a:spcAft>
                <a:spcPct val="0"/>
              </a:spcAft>
              <a:defRPr sz="2400">
                <a:solidFill>
                  <a:schemeClr val="tx1"/>
                </a:solidFill>
                <a:latin typeface="Arial" panose="020B0604020202020204" pitchFamily="34" charset="0"/>
              </a:defRPr>
            </a:lvl9pPr>
          </a:lstStyle>
          <a:p>
            <a:fld id="{BB8C4952-057F-459E-9237-F092067282A0}" type="slidenum">
              <a:rPr lang="en-GB" altLang="en-US" sz="1200" smtClean="0"/>
              <a:pPr/>
              <a:t>6</a:t>
            </a:fld>
            <a:endParaRPr lang="en-GB"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a:p>
            <a:r>
              <a:rPr lang="en-GB" altLang="en-US"/>
              <a:t>In Early Years we follow a project approach to learning but also go with the children's interests. We chat with them at the beginning and find out what they know and what they want to find out. For example a previous project ‘Fly me to the Moon’ – children knew about rockets and astronauts but wanted to find out more about exactly who went to the moon and how (Neil Armstrong). This also led to the children planning an Alien Tea Party which parents were invited to. Children made invites, the food, set the tables etc. </a:t>
            </a:r>
          </a:p>
          <a:p>
            <a:r>
              <a:rPr lang="en-GB" altLang="en-US"/>
              <a:t>Project day – spaceships</a:t>
            </a:r>
          </a:p>
          <a:p>
            <a:endParaRPr lang="en-GB" altLang="en-US"/>
          </a:p>
          <a:p>
            <a:r>
              <a:rPr lang="en-GB" altLang="en-US" b="1"/>
              <a:t>Children learn far more when interested and where it relates to real life. </a:t>
            </a:r>
          </a:p>
          <a:p>
            <a:endParaRPr lang="en-GB" altLang="en-US"/>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9300" indent="-287338">
              <a:defRPr sz="2400">
                <a:solidFill>
                  <a:schemeClr val="tx1"/>
                </a:solidFill>
                <a:latin typeface="Arial" panose="020B0604020202020204" pitchFamily="34" charset="0"/>
              </a:defRPr>
            </a:lvl2pPr>
            <a:lvl3pPr marL="1154113" indent="-228600">
              <a:defRPr sz="2400">
                <a:solidFill>
                  <a:schemeClr val="tx1"/>
                </a:solidFill>
                <a:latin typeface="Arial" panose="020B0604020202020204" pitchFamily="34" charset="0"/>
              </a:defRPr>
            </a:lvl3pPr>
            <a:lvl4pPr marL="1616075" indent="-228600">
              <a:defRPr sz="2400">
                <a:solidFill>
                  <a:schemeClr val="tx1"/>
                </a:solidFill>
                <a:latin typeface="Arial" panose="020B0604020202020204" pitchFamily="34" charset="0"/>
              </a:defRPr>
            </a:lvl4pPr>
            <a:lvl5pPr marL="2078038" indent="-228600">
              <a:defRPr sz="2400">
                <a:solidFill>
                  <a:schemeClr val="tx1"/>
                </a:solidFill>
                <a:latin typeface="Arial" panose="020B0604020202020204" pitchFamily="34" charset="0"/>
              </a:defRPr>
            </a:lvl5pPr>
            <a:lvl6pPr marL="2535238" indent="-228600" eaLnBrk="0" fontAlgn="base" hangingPunct="0">
              <a:spcBef>
                <a:spcPct val="0"/>
              </a:spcBef>
              <a:spcAft>
                <a:spcPct val="0"/>
              </a:spcAft>
              <a:defRPr sz="2400">
                <a:solidFill>
                  <a:schemeClr val="tx1"/>
                </a:solidFill>
                <a:latin typeface="Arial" panose="020B0604020202020204" pitchFamily="34" charset="0"/>
              </a:defRPr>
            </a:lvl6pPr>
            <a:lvl7pPr marL="2992438" indent="-228600" eaLnBrk="0" fontAlgn="base" hangingPunct="0">
              <a:spcBef>
                <a:spcPct val="0"/>
              </a:spcBef>
              <a:spcAft>
                <a:spcPct val="0"/>
              </a:spcAft>
              <a:defRPr sz="2400">
                <a:solidFill>
                  <a:schemeClr val="tx1"/>
                </a:solidFill>
                <a:latin typeface="Arial" panose="020B0604020202020204" pitchFamily="34" charset="0"/>
              </a:defRPr>
            </a:lvl7pPr>
            <a:lvl8pPr marL="3449638" indent="-228600" eaLnBrk="0" fontAlgn="base" hangingPunct="0">
              <a:spcBef>
                <a:spcPct val="0"/>
              </a:spcBef>
              <a:spcAft>
                <a:spcPct val="0"/>
              </a:spcAft>
              <a:defRPr sz="2400">
                <a:solidFill>
                  <a:schemeClr val="tx1"/>
                </a:solidFill>
                <a:latin typeface="Arial" panose="020B0604020202020204" pitchFamily="34" charset="0"/>
              </a:defRPr>
            </a:lvl8pPr>
            <a:lvl9pPr marL="3906838" indent="-228600" eaLnBrk="0" fontAlgn="base" hangingPunct="0">
              <a:spcBef>
                <a:spcPct val="0"/>
              </a:spcBef>
              <a:spcAft>
                <a:spcPct val="0"/>
              </a:spcAft>
              <a:defRPr sz="2400">
                <a:solidFill>
                  <a:schemeClr val="tx1"/>
                </a:solidFill>
                <a:latin typeface="Arial" panose="020B0604020202020204" pitchFamily="34" charset="0"/>
              </a:defRPr>
            </a:lvl9pPr>
          </a:lstStyle>
          <a:p>
            <a:fld id="{60E01DC9-2289-4087-994E-459E7E025BCE}" type="slidenum">
              <a:rPr lang="en-GB" altLang="en-US" sz="1200" smtClean="0"/>
              <a:pPr/>
              <a:t>7</a:t>
            </a:fld>
            <a:endParaRPr lang="en-GB"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Quote is from the EYFS curriculum – importance of learning through play. Children take part in both Adult led and child led activities and are all play based and cover the 7 areas of learning.  Children have daily opportunities to work with adults in small group activities, and the rest of the time are learning through their play. </a:t>
            </a:r>
          </a:p>
          <a:p>
            <a:pPr eaLnBrk="1" hangingPunct="1">
              <a:spcBef>
                <a:spcPct val="0"/>
              </a:spcBef>
            </a:pPr>
            <a:endParaRPr lang="en-GB" altLang="en-US"/>
          </a:p>
          <a:p>
            <a:pPr eaLnBrk="1" hangingPunct="1">
              <a:spcBef>
                <a:spcPct val="0"/>
              </a:spcBef>
            </a:pPr>
            <a:r>
              <a:rPr lang="en-GB" altLang="en-US"/>
              <a:t>Children will say that they have just played all day – this is ok!</a:t>
            </a:r>
          </a:p>
          <a:p>
            <a:pPr eaLnBrk="1" hangingPunct="1">
              <a:spcBef>
                <a:spcPct val="0"/>
              </a:spcBef>
            </a:pPr>
            <a:endParaRPr lang="en-GB" altLang="en-US"/>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9300" indent="-287338">
              <a:defRPr sz="2400">
                <a:solidFill>
                  <a:schemeClr val="tx1"/>
                </a:solidFill>
                <a:latin typeface="Arial" panose="020B0604020202020204" pitchFamily="34" charset="0"/>
              </a:defRPr>
            </a:lvl2pPr>
            <a:lvl3pPr marL="1154113" indent="-228600">
              <a:defRPr sz="2400">
                <a:solidFill>
                  <a:schemeClr val="tx1"/>
                </a:solidFill>
                <a:latin typeface="Arial" panose="020B0604020202020204" pitchFamily="34" charset="0"/>
              </a:defRPr>
            </a:lvl3pPr>
            <a:lvl4pPr marL="1616075" indent="-228600">
              <a:defRPr sz="2400">
                <a:solidFill>
                  <a:schemeClr val="tx1"/>
                </a:solidFill>
                <a:latin typeface="Arial" panose="020B0604020202020204" pitchFamily="34" charset="0"/>
              </a:defRPr>
            </a:lvl4pPr>
            <a:lvl5pPr marL="2078038" indent="-228600">
              <a:defRPr sz="2400">
                <a:solidFill>
                  <a:schemeClr val="tx1"/>
                </a:solidFill>
                <a:latin typeface="Arial" panose="020B0604020202020204" pitchFamily="34" charset="0"/>
              </a:defRPr>
            </a:lvl5pPr>
            <a:lvl6pPr marL="2535238" indent="-228600" eaLnBrk="0" fontAlgn="base" hangingPunct="0">
              <a:spcBef>
                <a:spcPct val="0"/>
              </a:spcBef>
              <a:spcAft>
                <a:spcPct val="0"/>
              </a:spcAft>
              <a:defRPr sz="2400">
                <a:solidFill>
                  <a:schemeClr val="tx1"/>
                </a:solidFill>
                <a:latin typeface="Arial" panose="020B0604020202020204" pitchFamily="34" charset="0"/>
              </a:defRPr>
            </a:lvl6pPr>
            <a:lvl7pPr marL="2992438" indent="-228600" eaLnBrk="0" fontAlgn="base" hangingPunct="0">
              <a:spcBef>
                <a:spcPct val="0"/>
              </a:spcBef>
              <a:spcAft>
                <a:spcPct val="0"/>
              </a:spcAft>
              <a:defRPr sz="2400">
                <a:solidFill>
                  <a:schemeClr val="tx1"/>
                </a:solidFill>
                <a:latin typeface="Arial" panose="020B0604020202020204" pitchFamily="34" charset="0"/>
              </a:defRPr>
            </a:lvl7pPr>
            <a:lvl8pPr marL="3449638" indent="-228600" eaLnBrk="0" fontAlgn="base" hangingPunct="0">
              <a:spcBef>
                <a:spcPct val="0"/>
              </a:spcBef>
              <a:spcAft>
                <a:spcPct val="0"/>
              </a:spcAft>
              <a:defRPr sz="2400">
                <a:solidFill>
                  <a:schemeClr val="tx1"/>
                </a:solidFill>
                <a:latin typeface="Arial" panose="020B0604020202020204" pitchFamily="34" charset="0"/>
              </a:defRPr>
            </a:lvl8pPr>
            <a:lvl9pPr marL="3906838" indent="-228600" eaLnBrk="0" fontAlgn="base" hangingPunct="0">
              <a:spcBef>
                <a:spcPct val="0"/>
              </a:spcBef>
              <a:spcAft>
                <a:spcPct val="0"/>
              </a:spcAft>
              <a:defRPr sz="2400">
                <a:solidFill>
                  <a:schemeClr val="tx1"/>
                </a:solidFill>
                <a:latin typeface="Arial" panose="020B0604020202020204" pitchFamily="34" charset="0"/>
              </a:defRPr>
            </a:lvl9pPr>
          </a:lstStyle>
          <a:p>
            <a:fld id="{D58C5938-3EFD-4757-97A4-8EA682938D3D}" type="slidenum">
              <a:rPr lang="en-GB" altLang="en-US" sz="1200" smtClean="0"/>
              <a:pPr/>
              <a:t>8</a:t>
            </a:fld>
            <a:endParaRPr lang="en-GB"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20000"/>
          </a:bodyPr>
          <a:lstStyle/>
          <a:p>
            <a:pPr>
              <a:defRPr/>
            </a:pPr>
            <a:r>
              <a:rPr lang="en-GB" dirty="0"/>
              <a:t>Inc balance of adult led activities, carpet time intro, phonics - Promote Autumn parents session. </a:t>
            </a:r>
          </a:p>
          <a:p>
            <a:pPr>
              <a:defRPr/>
            </a:pPr>
            <a:r>
              <a:rPr lang="en-GB" dirty="0"/>
              <a:t>Morning routine: Remind parents where to drop off/pick up. Children need to line up in classes. </a:t>
            </a:r>
          </a:p>
          <a:p>
            <a:pPr>
              <a:defRPr/>
            </a:pPr>
            <a:r>
              <a:rPr lang="en-GB" dirty="0"/>
              <a:t>To promote children’s independent skills we ask they do come in on their own </a:t>
            </a:r>
            <a:r>
              <a:rPr lang="en-GB" dirty="0" err="1"/>
              <a:t>asap</a:t>
            </a:r>
            <a:r>
              <a:rPr lang="en-GB" dirty="0"/>
              <a:t> – we will send a letter out regarding this in the new term. </a:t>
            </a:r>
          </a:p>
          <a:p>
            <a:pPr>
              <a:defRPr/>
            </a:pPr>
            <a:endParaRPr lang="en-GB" dirty="0"/>
          </a:p>
          <a:p>
            <a:pPr>
              <a:defRPr/>
            </a:pPr>
            <a:r>
              <a:rPr lang="en-GB" dirty="0"/>
              <a:t>Explain daily routine, literacy, maths, phonics and ‘Discover and Do’ sessions</a:t>
            </a:r>
          </a:p>
          <a:p>
            <a:pPr>
              <a:defRPr/>
            </a:pPr>
            <a:r>
              <a:rPr lang="en-GB" b="1" dirty="0"/>
              <a:t>The school day at Abbots Green begins promptly at 8.50am and ends at 3.30pm. If your child arrives between 8.50 and 9.05am they are classed as late and will need to be signed in at the main office. If your child arrives after 9.05am he/she will be marked as absent (unauthorised) unless an acceptable reason is given. </a:t>
            </a:r>
            <a:r>
              <a:rPr lang="en-GB" dirty="0"/>
              <a:t>Please ring the school if your child will not be arriving on time. See ‘How and when to contact the school’ for more information. </a:t>
            </a:r>
          </a:p>
          <a:p>
            <a:pPr>
              <a:defRPr/>
            </a:pPr>
            <a:r>
              <a:rPr lang="en-GB" dirty="0"/>
              <a:t>Talk about expectations of what </a:t>
            </a:r>
            <a:r>
              <a:rPr lang="en-GB" dirty="0" err="1"/>
              <a:t>chd</a:t>
            </a:r>
            <a:r>
              <a:rPr lang="en-GB" dirty="0"/>
              <a:t> do when they come into school – self register and sit down on carpet. </a:t>
            </a:r>
          </a:p>
          <a:p>
            <a:pPr>
              <a:defRPr/>
            </a:pPr>
            <a:r>
              <a:rPr lang="en-GB" dirty="0"/>
              <a:t>PE – days to be confirmed in Sept. However, these can sometimes change week to week, so </a:t>
            </a:r>
            <a:r>
              <a:rPr lang="en-GB" dirty="0" err="1"/>
              <a:t>chd</a:t>
            </a:r>
            <a:r>
              <a:rPr lang="en-GB" dirty="0"/>
              <a:t> always need P.E kit in school. Reminder about earrings etc. P.E kit. </a:t>
            </a:r>
            <a:endParaRPr lang="en-GB" b="1" dirty="0"/>
          </a:p>
          <a:p>
            <a:pPr>
              <a:defRPr/>
            </a:pPr>
            <a:endParaRPr lang="en-GB" dirty="0"/>
          </a:p>
          <a:p>
            <a:pPr>
              <a:defRPr/>
            </a:pPr>
            <a:r>
              <a:rPr lang="en-GB" b="1" dirty="0"/>
              <a:t>OPEN door policy: </a:t>
            </a:r>
            <a:r>
              <a:rPr lang="en-GB" dirty="0"/>
              <a:t>At Abbots Green we operate an open door policy and you are encouraged to discuss any questions or queries with us.</a:t>
            </a:r>
          </a:p>
          <a:p>
            <a:pPr>
              <a:buFontTx/>
              <a:buChar char="•"/>
              <a:defRPr/>
            </a:pPr>
            <a:r>
              <a:rPr lang="en-GB" dirty="0"/>
              <a:t>Contact child’s class teacher in first instance. </a:t>
            </a:r>
          </a:p>
          <a:p>
            <a:pPr>
              <a:buFontTx/>
              <a:buChar char="•"/>
              <a:defRPr/>
            </a:pPr>
            <a:r>
              <a:rPr lang="en-GB" dirty="0"/>
              <a:t>Mornings are a very busy time so only quick messages at this time of day</a:t>
            </a:r>
          </a:p>
          <a:p>
            <a:pPr>
              <a:buFontTx/>
              <a:buChar char="•"/>
              <a:defRPr/>
            </a:pPr>
            <a:r>
              <a:rPr lang="en-GB" dirty="0"/>
              <a:t>After school is a better time to speak in more detail with your child’s class teacher. </a:t>
            </a:r>
            <a:r>
              <a:rPr lang="en-GB" b="1" dirty="0"/>
              <a:t>However, please respect that you may have to make an appointment/wait until a more appropriate time that day or week if your child’s teacher is busy. </a:t>
            </a:r>
          </a:p>
          <a:p>
            <a:pPr>
              <a:buFontTx/>
              <a:buChar char="•"/>
              <a:defRPr/>
            </a:pPr>
            <a:r>
              <a:rPr lang="en-GB" dirty="0"/>
              <a:t>If you would like a specific time to discuss a query or concern with the teacher or Mrs Morrison, please make an appointment via the school office.  </a:t>
            </a:r>
          </a:p>
          <a:p>
            <a:pPr>
              <a:defRPr/>
            </a:pPr>
            <a:endParaRPr lang="en-GB" dirty="0"/>
          </a:p>
          <a:p>
            <a:pPr>
              <a:defRPr/>
            </a:pPr>
            <a:endParaRPr lang="en-GB" dirty="0"/>
          </a:p>
          <a:p>
            <a:pPr>
              <a:defRPr/>
            </a:pPr>
            <a:endParaRPr lang="en-GB" dirty="0"/>
          </a:p>
          <a:p>
            <a:pPr>
              <a:buFont typeface="Arial" charset="0"/>
              <a:buNone/>
              <a:defRPr/>
            </a:pPr>
            <a:endParaRPr lang="en-GB" dirty="0">
              <a:solidFill>
                <a:srgbClr val="FF0000"/>
              </a:solidFill>
            </a:endParaRP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9300" indent="-287338">
              <a:defRPr sz="2400">
                <a:solidFill>
                  <a:schemeClr val="tx1"/>
                </a:solidFill>
                <a:latin typeface="Arial" panose="020B0604020202020204" pitchFamily="34" charset="0"/>
              </a:defRPr>
            </a:lvl2pPr>
            <a:lvl3pPr marL="1154113" indent="-228600">
              <a:defRPr sz="2400">
                <a:solidFill>
                  <a:schemeClr val="tx1"/>
                </a:solidFill>
                <a:latin typeface="Arial" panose="020B0604020202020204" pitchFamily="34" charset="0"/>
              </a:defRPr>
            </a:lvl3pPr>
            <a:lvl4pPr marL="1616075" indent="-228600">
              <a:defRPr sz="2400">
                <a:solidFill>
                  <a:schemeClr val="tx1"/>
                </a:solidFill>
                <a:latin typeface="Arial" panose="020B0604020202020204" pitchFamily="34" charset="0"/>
              </a:defRPr>
            </a:lvl4pPr>
            <a:lvl5pPr marL="2078038" indent="-228600">
              <a:defRPr sz="2400">
                <a:solidFill>
                  <a:schemeClr val="tx1"/>
                </a:solidFill>
                <a:latin typeface="Arial" panose="020B0604020202020204" pitchFamily="34" charset="0"/>
              </a:defRPr>
            </a:lvl5pPr>
            <a:lvl6pPr marL="2535238" indent="-228600" eaLnBrk="0" fontAlgn="base" hangingPunct="0">
              <a:spcBef>
                <a:spcPct val="0"/>
              </a:spcBef>
              <a:spcAft>
                <a:spcPct val="0"/>
              </a:spcAft>
              <a:defRPr sz="2400">
                <a:solidFill>
                  <a:schemeClr val="tx1"/>
                </a:solidFill>
                <a:latin typeface="Arial" panose="020B0604020202020204" pitchFamily="34" charset="0"/>
              </a:defRPr>
            </a:lvl6pPr>
            <a:lvl7pPr marL="2992438" indent="-228600" eaLnBrk="0" fontAlgn="base" hangingPunct="0">
              <a:spcBef>
                <a:spcPct val="0"/>
              </a:spcBef>
              <a:spcAft>
                <a:spcPct val="0"/>
              </a:spcAft>
              <a:defRPr sz="2400">
                <a:solidFill>
                  <a:schemeClr val="tx1"/>
                </a:solidFill>
                <a:latin typeface="Arial" panose="020B0604020202020204" pitchFamily="34" charset="0"/>
              </a:defRPr>
            </a:lvl7pPr>
            <a:lvl8pPr marL="3449638" indent="-228600" eaLnBrk="0" fontAlgn="base" hangingPunct="0">
              <a:spcBef>
                <a:spcPct val="0"/>
              </a:spcBef>
              <a:spcAft>
                <a:spcPct val="0"/>
              </a:spcAft>
              <a:defRPr sz="2400">
                <a:solidFill>
                  <a:schemeClr val="tx1"/>
                </a:solidFill>
                <a:latin typeface="Arial" panose="020B0604020202020204" pitchFamily="34" charset="0"/>
              </a:defRPr>
            </a:lvl8pPr>
            <a:lvl9pPr marL="3906838" indent="-228600" eaLnBrk="0" fontAlgn="base" hangingPunct="0">
              <a:spcBef>
                <a:spcPct val="0"/>
              </a:spcBef>
              <a:spcAft>
                <a:spcPct val="0"/>
              </a:spcAft>
              <a:defRPr sz="2400">
                <a:solidFill>
                  <a:schemeClr val="tx1"/>
                </a:solidFill>
                <a:latin typeface="Arial" panose="020B0604020202020204" pitchFamily="34" charset="0"/>
              </a:defRPr>
            </a:lvl9pPr>
          </a:lstStyle>
          <a:p>
            <a:fld id="{C2AF0E5A-D6C2-4966-B862-606D32D3AE9A}" type="slidenum">
              <a:rPr lang="en-GB" altLang="en-US" sz="1200" smtClean="0"/>
              <a:pPr/>
              <a:t>9</a:t>
            </a:fld>
            <a:endParaRPr lang="en-GB"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Packed lunch should be healthy as we are a healthy school....children encouraged to eat sandwiches, fruit, yogurt etc. No whole bars of chocolate, or sweets e.g. Dairy Milk, Harribos but Animal Biscuits are acceptable. However, Pick and Mix option offers this. </a:t>
            </a:r>
          </a:p>
          <a:p>
            <a:r>
              <a:rPr lang="en-GB" altLang="en-US"/>
              <a:t>time of lunch time, eat in dinner hall with class, price of lunch and when to pay, a bit about team of supervisors at lunch time</a:t>
            </a:r>
          </a:p>
          <a:p>
            <a:endParaRPr lang="en-GB" altLang="en-US"/>
          </a:p>
          <a:p>
            <a:r>
              <a:rPr lang="en-GB" altLang="en-US"/>
              <a:t>Free school meals will be available for all YR/Y1/Y2 children. (As of Sept 14). Government initiative. More info regarding this will be sent out to all parents later this term. Pick and mix and hot meals</a:t>
            </a:r>
          </a:p>
          <a:p>
            <a:endParaRPr lang="en-GB" altLang="en-US"/>
          </a:p>
          <a:p>
            <a:r>
              <a:rPr lang="en-GB" altLang="en-US"/>
              <a:t>On 20</a:t>
            </a:r>
            <a:r>
              <a:rPr lang="en-GB" altLang="en-US" baseline="30000"/>
              <a:t>th</a:t>
            </a:r>
            <a:r>
              <a:rPr lang="en-GB" altLang="en-US"/>
              <a:t> July Transition session children will be able to stay for a lunch free of charge. They can choose a pick and mix or hot dinner. </a:t>
            </a:r>
          </a:p>
          <a:p>
            <a:endParaRPr lang="en-GB" altLang="en-US"/>
          </a:p>
          <a:p>
            <a:r>
              <a:rPr lang="en-GB" altLang="en-US"/>
              <a:t>Playtimes – when children go out to play with rest of school....</a:t>
            </a:r>
          </a:p>
          <a:p>
            <a:endParaRPr lang="en-GB" altLang="en-US"/>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9300" indent="-287338">
              <a:defRPr sz="2400">
                <a:solidFill>
                  <a:schemeClr val="tx1"/>
                </a:solidFill>
                <a:latin typeface="Arial" panose="020B0604020202020204" pitchFamily="34" charset="0"/>
              </a:defRPr>
            </a:lvl2pPr>
            <a:lvl3pPr marL="1154113" indent="-228600">
              <a:defRPr sz="2400">
                <a:solidFill>
                  <a:schemeClr val="tx1"/>
                </a:solidFill>
                <a:latin typeface="Arial" panose="020B0604020202020204" pitchFamily="34" charset="0"/>
              </a:defRPr>
            </a:lvl3pPr>
            <a:lvl4pPr marL="1616075" indent="-228600">
              <a:defRPr sz="2400">
                <a:solidFill>
                  <a:schemeClr val="tx1"/>
                </a:solidFill>
                <a:latin typeface="Arial" panose="020B0604020202020204" pitchFamily="34" charset="0"/>
              </a:defRPr>
            </a:lvl4pPr>
            <a:lvl5pPr marL="2078038" indent="-228600">
              <a:defRPr sz="2400">
                <a:solidFill>
                  <a:schemeClr val="tx1"/>
                </a:solidFill>
                <a:latin typeface="Arial" panose="020B0604020202020204" pitchFamily="34" charset="0"/>
              </a:defRPr>
            </a:lvl5pPr>
            <a:lvl6pPr marL="2535238" indent="-228600" eaLnBrk="0" fontAlgn="base" hangingPunct="0">
              <a:spcBef>
                <a:spcPct val="0"/>
              </a:spcBef>
              <a:spcAft>
                <a:spcPct val="0"/>
              </a:spcAft>
              <a:defRPr sz="2400">
                <a:solidFill>
                  <a:schemeClr val="tx1"/>
                </a:solidFill>
                <a:latin typeface="Arial" panose="020B0604020202020204" pitchFamily="34" charset="0"/>
              </a:defRPr>
            </a:lvl6pPr>
            <a:lvl7pPr marL="2992438" indent="-228600" eaLnBrk="0" fontAlgn="base" hangingPunct="0">
              <a:spcBef>
                <a:spcPct val="0"/>
              </a:spcBef>
              <a:spcAft>
                <a:spcPct val="0"/>
              </a:spcAft>
              <a:defRPr sz="2400">
                <a:solidFill>
                  <a:schemeClr val="tx1"/>
                </a:solidFill>
                <a:latin typeface="Arial" panose="020B0604020202020204" pitchFamily="34" charset="0"/>
              </a:defRPr>
            </a:lvl7pPr>
            <a:lvl8pPr marL="3449638" indent="-228600" eaLnBrk="0" fontAlgn="base" hangingPunct="0">
              <a:spcBef>
                <a:spcPct val="0"/>
              </a:spcBef>
              <a:spcAft>
                <a:spcPct val="0"/>
              </a:spcAft>
              <a:defRPr sz="2400">
                <a:solidFill>
                  <a:schemeClr val="tx1"/>
                </a:solidFill>
                <a:latin typeface="Arial" panose="020B0604020202020204" pitchFamily="34" charset="0"/>
              </a:defRPr>
            </a:lvl8pPr>
            <a:lvl9pPr marL="3906838" indent="-228600" eaLnBrk="0" fontAlgn="base" hangingPunct="0">
              <a:spcBef>
                <a:spcPct val="0"/>
              </a:spcBef>
              <a:spcAft>
                <a:spcPct val="0"/>
              </a:spcAft>
              <a:defRPr sz="2400">
                <a:solidFill>
                  <a:schemeClr val="tx1"/>
                </a:solidFill>
                <a:latin typeface="Arial" panose="020B0604020202020204" pitchFamily="34" charset="0"/>
              </a:defRPr>
            </a:lvl9pPr>
          </a:lstStyle>
          <a:p>
            <a:fld id="{EC5D7491-C014-494D-812D-AF0D1B6418E4}" type="slidenum">
              <a:rPr lang="en-GB" altLang="en-US" sz="1200" smtClean="0"/>
              <a:pPr/>
              <a:t>10</a:t>
            </a:fld>
            <a:endParaRPr lang="en-GB"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Authorised – illness, medical appointment that can be proven, exceptional circumstances can be authorised.</a:t>
            </a:r>
          </a:p>
          <a:p>
            <a:r>
              <a:rPr lang="en-GB" altLang="en-US"/>
              <a:t>Unauthorised – holidays unless you can provide evidence from your employer that you cannot take holiday at any other time e.g Forces. Holiday requests must be in writing  to HF.</a:t>
            </a:r>
          </a:p>
          <a:p>
            <a:r>
              <a:rPr lang="en-GB" altLang="en-US"/>
              <a:t>Illness – phone school on first day of absence. Letter about absence on return e.g. Chicken pox- no need to call every day.</a:t>
            </a:r>
          </a:p>
          <a:p>
            <a:r>
              <a:rPr lang="en-GB" altLang="en-US"/>
              <a:t>Attendance is monitored very carfefully by Education Welfare Officers – please dont think we are being nosy if we ask you for more info – but we have to prove our attendance and absence. Please bear in mind the impact that absence has on a child’s learning and progress. </a:t>
            </a:r>
          </a:p>
          <a:p>
            <a:r>
              <a:rPr lang="en-GB" altLang="en-US"/>
              <a:t>Reminders about rise and shine breakfast and 10-20 after school clubs Rise &amp; Shine starts at 8am. 10-20 currently ends at 4.30 – contact Nic Hubbard for more info or look at our school website.</a:t>
            </a:r>
          </a:p>
          <a:p>
            <a:endParaRPr lang="en-GB" altLang="en-US"/>
          </a:p>
          <a:p>
            <a:endParaRPr lang="en-GB" altLang="en-US"/>
          </a:p>
          <a:p>
            <a:r>
              <a:rPr lang="en-GB" altLang="en-US"/>
              <a:t>Making sure details are up to date – and make sure return all forms, </a:t>
            </a:r>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9300" indent="-287338">
              <a:defRPr sz="2400">
                <a:solidFill>
                  <a:schemeClr val="tx1"/>
                </a:solidFill>
                <a:latin typeface="Arial" panose="020B0604020202020204" pitchFamily="34" charset="0"/>
              </a:defRPr>
            </a:lvl2pPr>
            <a:lvl3pPr marL="1154113" indent="-228600">
              <a:defRPr sz="2400">
                <a:solidFill>
                  <a:schemeClr val="tx1"/>
                </a:solidFill>
                <a:latin typeface="Arial" panose="020B0604020202020204" pitchFamily="34" charset="0"/>
              </a:defRPr>
            </a:lvl3pPr>
            <a:lvl4pPr marL="1616075" indent="-228600">
              <a:defRPr sz="2400">
                <a:solidFill>
                  <a:schemeClr val="tx1"/>
                </a:solidFill>
                <a:latin typeface="Arial" panose="020B0604020202020204" pitchFamily="34" charset="0"/>
              </a:defRPr>
            </a:lvl4pPr>
            <a:lvl5pPr marL="2078038" indent="-228600">
              <a:defRPr sz="2400">
                <a:solidFill>
                  <a:schemeClr val="tx1"/>
                </a:solidFill>
                <a:latin typeface="Arial" panose="020B0604020202020204" pitchFamily="34" charset="0"/>
              </a:defRPr>
            </a:lvl5pPr>
            <a:lvl6pPr marL="2535238" indent="-228600" eaLnBrk="0" fontAlgn="base" hangingPunct="0">
              <a:spcBef>
                <a:spcPct val="0"/>
              </a:spcBef>
              <a:spcAft>
                <a:spcPct val="0"/>
              </a:spcAft>
              <a:defRPr sz="2400">
                <a:solidFill>
                  <a:schemeClr val="tx1"/>
                </a:solidFill>
                <a:latin typeface="Arial" panose="020B0604020202020204" pitchFamily="34" charset="0"/>
              </a:defRPr>
            </a:lvl6pPr>
            <a:lvl7pPr marL="2992438" indent="-228600" eaLnBrk="0" fontAlgn="base" hangingPunct="0">
              <a:spcBef>
                <a:spcPct val="0"/>
              </a:spcBef>
              <a:spcAft>
                <a:spcPct val="0"/>
              </a:spcAft>
              <a:defRPr sz="2400">
                <a:solidFill>
                  <a:schemeClr val="tx1"/>
                </a:solidFill>
                <a:latin typeface="Arial" panose="020B0604020202020204" pitchFamily="34" charset="0"/>
              </a:defRPr>
            </a:lvl7pPr>
            <a:lvl8pPr marL="3449638" indent="-228600" eaLnBrk="0" fontAlgn="base" hangingPunct="0">
              <a:spcBef>
                <a:spcPct val="0"/>
              </a:spcBef>
              <a:spcAft>
                <a:spcPct val="0"/>
              </a:spcAft>
              <a:defRPr sz="2400">
                <a:solidFill>
                  <a:schemeClr val="tx1"/>
                </a:solidFill>
                <a:latin typeface="Arial" panose="020B0604020202020204" pitchFamily="34" charset="0"/>
              </a:defRPr>
            </a:lvl8pPr>
            <a:lvl9pPr marL="3906838" indent="-228600" eaLnBrk="0" fontAlgn="base" hangingPunct="0">
              <a:spcBef>
                <a:spcPct val="0"/>
              </a:spcBef>
              <a:spcAft>
                <a:spcPct val="0"/>
              </a:spcAft>
              <a:defRPr sz="2400">
                <a:solidFill>
                  <a:schemeClr val="tx1"/>
                </a:solidFill>
                <a:latin typeface="Arial" panose="020B0604020202020204" pitchFamily="34" charset="0"/>
              </a:defRPr>
            </a:lvl9pPr>
          </a:lstStyle>
          <a:p>
            <a:fld id="{DA3B6413-5B13-47AB-94A3-FBD7A0F27A3C}" type="slidenum">
              <a:rPr lang="en-GB" altLang="en-US" sz="1200" smtClean="0"/>
              <a:pPr/>
              <a:t>11</a:t>
            </a:fld>
            <a:endParaRPr lang="en-GB"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DBA23BC-2C38-4CB4-928C-3DE2D3B2BA8E}" type="slidenum">
              <a:rPr lang="en-GB" altLang="en-US"/>
              <a:pPr>
                <a:defRPr/>
              </a:pPr>
              <a:t>‹#›</a:t>
            </a:fld>
            <a:endParaRPr lang="en-GB" altLang="en-US"/>
          </a:p>
        </p:txBody>
      </p:sp>
    </p:spTree>
    <p:extLst>
      <p:ext uri="{BB962C8B-B14F-4D97-AF65-F5344CB8AC3E}">
        <p14:creationId xmlns:p14="http://schemas.microsoft.com/office/powerpoint/2010/main" val="2049595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FAB14DA-C62C-4D01-9905-EEBCBDA47E9B}" type="slidenum">
              <a:rPr lang="en-GB" altLang="en-US"/>
              <a:pPr>
                <a:defRPr/>
              </a:pPr>
              <a:t>‹#›</a:t>
            </a:fld>
            <a:endParaRPr lang="en-GB" altLang="en-US"/>
          </a:p>
        </p:txBody>
      </p:sp>
    </p:spTree>
    <p:extLst>
      <p:ext uri="{BB962C8B-B14F-4D97-AF65-F5344CB8AC3E}">
        <p14:creationId xmlns:p14="http://schemas.microsoft.com/office/powerpoint/2010/main" val="1040856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3C047B5-841C-4E4B-A1D0-13FF0617A86C}" type="slidenum">
              <a:rPr lang="en-GB" altLang="en-US"/>
              <a:pPr>
                <a:defRPr/>
              </a:pPr>
              <a:t>‹#›</a:t>
            </a:fld>
            <a:endParaRPr lang="en-GB" altLang="en-US"/>
          </a:p>
        </p:txBody>
      </p:sp>
    </p:spTree>
    <p:extLst>
      <p:ext uri="{BB962C8B-B14F-4D97-AF65-F5344CB8AC3E}">
        <p14:creationId xmlns:p14="http://schemas.microsoft.com/office/powerpoint/2010/main" val="4078569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819DF81-25D6-4ECE-9378-C27B34713FA1}" type="slidenum">
              <a:rPr lang="en-GB" altLang="en-US"/>
              <a:pPr>
                <a:defRPr/>
              </a:pPr>
              <a:t>‹#›</a:t>
            </a:fld>
            <a:endParaRPr lang="en-GB" altLang="en-US"/>
          </a:p>
        </p:txBody>
      </p:sp>
    </p:spTree>
    <p:extLst>
      <p:ext uri="{BB962C8B-B14F-4D97-AF65-F5344CB8AC3E}">
        <p14:creationId xmlns:p14="http://schemas.microsoft.com/office/powerpoint/2010/main" val="582120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90E9A8C-C31B-4A7F-A108-031868976611}" type="slidenum">
              <a:rPr lang="en-GB" altLang="en-US"/>
              <a:pPr>
                <a:defRPr/>
              </a:pPr>
              <a:t>‹#›</a:t>
            </a:fld>
            <a:endParaRPr lang="en-GB" altLang="en-US"/>
          </a:p>
        </p:txBody>
      </p:sp>
    </p:spTree>
    <p:extLst>
      <p:ext uri="{BB962C8B-B14F-4D97-AF65-F5344CB8AC3E}">
        <p14:creationId xmlns:p14="http://schemas.microsoft.com/office/powerpoint/2010/main" val="2325684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1F678AD-7B39-44F8-80D4-6FF21A35ED7B}" type="slidenum">
              <a:rPr lang="en-GB" altLang="en-US"/>
              <a:pPr>
                <a:defRPr/>
              </a:pPr>
              <a:t>‹#›</a:t>
            </a:fld>
            <a:endParaRPr lang="en-GB" altLang="en-US"/>
          </a:p>
        </p:txBody>
      </p:sp>
    </p:spTree>
    <p:extLst>
      <p:ext uri="{BB962C8B-B14F-4D97-AF65-F5344CB8AC3E}">
        <p14:creationId xmlns:p14="http://schemas.microsoft.com/office/powerpoint/2010/main" val="3668854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BBB82C2F-93D1-417D-ABAC-28C0268B4781}" type="slidenum">
              <a:rPr lang="en-GB" altLang="en-US"/>
              <a:pPr>
                <a:defRPr/>
              </a:pPr>
              <a:t>‹#›</a:t>
            </a:fld>
            <a:endParaRPr lang="en-GB" altLang="en-US"/>
          </a:p>
        </p:txBody>
      </p:sp>
    </p:spTree>
    <p:extLst>
      <p:ext uri="{BB962C8B-B14F-4D97-AF65-F5344CB8AC3E}">
        <p14:creationId xmlns:p14="http://schemas.microsoft.com/office/powerpoint/2010/main" val="1842647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70B69997-8C57-4E1E-97AF-EF21F7FC3A1F}" type="slidenum">
              <a:rPr lang="en-GB" altLang="en-US"/>
              <a:pPr>
                <a:defRPr/>
              </a:pPr>
              <a:t>‹#›</a:t>
            </a:fld>
            <a:endParaRPr lang="en-GB" altLang="en-US"/>
          </a:p>
        </p:txBody>
      </p:sp>
    </p:spTree>
    <p:extLst>
      <p:ext uri="{BB962C8B-B14F-4D97-AF65-F5344CB8AC3E}">
        <p14:creationId xmlns:p14="http://schemas.microsoft.com/office/powerpoint/2010/main" val="35163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C03C6DA-33AF-423A-9BC2-E80E52B13CAB}" type="slidenum">
              <a:rPr lang="en-GB" altLang="en-US"/>
              <a:pPr>
                <a:defRPr/>
              </a:pPr>
              <a:t>‹#›</a:t>
            </a:fld>
            <a:endParaRPr lang="en-GB" altLang="en-US"/>
          </a:p>
        </p:txBody>
      </p:sp>
    </p:spTree>
    <p:extLst>
      <p:ext uri="{BB962C8B-B14F-4D97-AF65-F5344CB8AC3E}">
        <p14:creationId xmlns:p14="http://schemas.microsoft.com/office/powerpoint/2010/main" val="2888241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9E43B906-73C4-46A6-BD48-DE48A9EC97CB}" type="slidenum">
              <a:rPr lang="en-GB" altLang="en-US"/>
              <a:pPr>
                <a:defRPr/>
              </a:pPr>
              <a:t>‹#›</a:t>
            </a:fld>
            <a:endParaRPr lang="en-GB" altLang="en-US"/>
          </a:p>
        </p:txBody>
      </p:sp>
    </p:spTree>
    <p:extLst>
      <p:ext uri="{BB962C8B-B14F-4D97-AF65-F5344CB8AC3E}">
        <p14:creationId xmlns:p14="http://schemas.microsoft.com/office/powerpoint/2010/main" val="1838346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32BEE042-3D8A-49FC-99EE-CA8C0A55D34B}" type="slidenum">
              <a:rPr lang="en-GB" altLang="en-US"/>
              <a:pPr>
                <a:defRPr/>
              </a:pPr>
              <a:t>‹#›</a:t>
            </a:fld>
            <a:endParaRPr lang="en-GB" altLang="en-US"/>
          </a:p>
        </p:txBody>
      </p:sp>
    </p:spTree>
    <p:extLst>
      <p:ext uri="{BB962C8B-B14F-4D97-AF65-F5344CB8AC3E}">
        <p14:creationId xmlns:p14="http://schemas.microsoft.com/office/powerpoint/2010/main" val="2273906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0F2CA"/>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293B913-1D52-43BF-94CA-F2A55864B572}"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png"/><Relationship Id="rId5" Type="http://schemas.openxmlformats.org/officeDocument/2006/relationships/image" Target="../media/image26.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slideLayout" Target="../slideLayouts/slideLayout7.xml"/><Relationship Id="rId7" Type="http://schemas.openxmlformats.org/officeDocument/2006/relationships/image" Target="../media/image28.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7.jpeg"/><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9.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9.png"/><Relationship Id="rId5" Type="http://schemas.openxmlformats.org/officeDocument/2006/relationships/image" Target="../media/image31.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2.png"/><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microsoft.com/office/2007/relationships/media" Target="../media/media16.m4a"/><Relationship Id="rId7" Type="http://schemas.openxmlformats.org/officeDocument/2006/relationships/image" Target="../media/image9.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3.jpeg"/><Relationship Id="rId5" Type="http://schemas.openxmlformats.org/officeDocument/2006/relationships/slideLayout" Target="../slideLayouts/slideLayout7.xml"/><Relationship Id="rId4" Type="http://schemas.openxmlformats.org/officeDocument/2006/relationships/audio" Target="../media/media16.m4a"/></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png"/><Relationship Id="rId5" Type="http://schemas.openxmlformats.org/officeDocument/2006/relationships/image" Target="../media/image10.jpe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7.xml"/><Relationship Id="rId7" Type="http://schemas.openxmlformats.org/officeDocument/2006/relationships/image" Target="../media/image13.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notesSlide" Target="../notesSlides/notesSlide2.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7.jpe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0.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9.jpe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image" Target="../media/image22.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5" Type="http://schemas.openxmlformats.org/officeDocument/2006/relationships/image" Target="../media/image21.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9.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1863" y="257175"/>
            <a:ext cx="1368425"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6"/>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4102" name="Text Box 7"/>
          <p:cNvSpPr txBox="1">
            <a:spLocks noChangeArrowheads="1"/>
          </p:cNvSpPr>
          <p:nvPr/>
        </p:nvSpPr>
        <p:spPr bwMode="auto">
          <a:xfrm>
            <a:off x="1684338" y="765175"/>
            <a:ext cx="5078412" cy="24923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a:latin typeface="Trebuchet MS" panose="020B0603020202020204" pitchFamily="34" charset="0"/>
                <a:cs typeface="Times New Roman" panose="02020603050405020304" pitchFamily="18" charset="0"/>
              </a:rPr>
              <a:t>Parent Information Session</a:t>
            </a:r>
          </a:p>
          <a:p>
            <a:pPr algn="ctr" eaLnBrk="1" hangingPunct="1">
              <a:spcBef>
                <a:spcPct val="0"/>
              </a:spcBef>
              <a:buFontTx/>
              <a:buNone/>
            </a:pPr>
            <a:endParaRPr lang="en-GB" altLang="en-US">
              <a:latin typeface="Trebuchet MS" panose="020B0603020202020204" pitchFamily="34" charset="0"/>
              <a:cs typeface="Times New Roman" panose="02020603050405020304" pitchFamily="18" charset="0"/>
            </a:endParaRPr>
          </a:p>
          <a:p>
            <a:pPr algn="ctr" eaLnBrk="1" hangingPunct="1">
              <a:spcBef>
                <a:spcPct val="0"/>
              </a:spcBef>
              <a:buFontTx/>
              <a:buNone/>
            </a:pPr>
            <a:r>
              <a:rPr lang="en-GB" altLang="en-US">
                <a:latin typeface="Trebuchet MS" panose="020B0603020202020204" pitchFamily="34" charset="0"/>
                <a:cs typeface="Times New Roman" panose="02020603050405020304" pitchFamily="18" charset="0"/>
              </a:rPr>
              <a:t>Academic year </a:t>
            </a:r>
          </a:p>
          <a:p>
            <a:pPr algn="ctr" eaLnBrk="1" hangingPunct="1">
              <a:spcBef>
                <a:spcPct val="0"/>
              </a:spcBef>
              <a:buFontTx/>
              <a:buNone/>
            </a:pPr>
            <a:r>
              <a:rPr lang="en-GB" altLang="en-US">
                <a:latin typeface="Trebuchet MS" panose="020B0603020202020204" pitchFamily="34" charset="0"/>
                <a:cs typeface="Times New Roman" panose="02020603050405020304" pitchFamily="18" charset="0"/>
              </a:rPr>
              <a:t>September 2020-July 2021</a:t>
            </a:r>
          </a:p>
          <a:p>
            <a:pPr algn="ctr" eaLnBrk="1" hangingPunct="1">
              <a:spcBef>
                <a:spcPct val="0"/>
              </a:spcBef>
              <a:buFontTx/>
              <a:buNone/>
            </a:pPr>
            <a:endParaRPr lang="en-GB" altLang="en-US" sz="2800">
              <a:latin typeface="Trebuchet MS" panose="020B0603020202020204" pitchFamily="34" charset="0"/>
              <a:cs typeface="Times New Roman" panose="02020603050405020304" pitchFamily="18"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600" y="3429000"/>
            <a:ext cx="3511519" cy="2622801"/>
          </a:xfrm>
          <a:prstGeom prst="rect">
            <a:avLst/>
          </a:prstGeom>
          <a:ln w="38100">
            <a:solidFill>
              <a:srgbClr val="008000"/>
            </a:solidFill>
          </a:ln>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2578" y="3459017"/>
            <a:ext cx="3471330" cy="2592783"/>
          </a:xfrm>
          <a:prstGeom prst="rect">
            <a:avLst/>
          </a:prstGeom>
          <a:ln w="38100">
            <a:solidFill>
              <a:srgbClr val="008000"/>
            </a:solid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
          <p:cNvSpPr txBox="1">
            <a:spLocks noChangeArrowheads="1"/>
          </p:cNvSpPr>
          <p:nvPr/>
        </p:nvSpPr>
        <p:spPr bwMode="auto">
          <a:xfrm>
            <a:off x="571500" y="260350"/>
            <a:ext cx="754062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4400">
                <a:solidFill>
                  <a:srgbClr val="00B050"/>
                </a:solidFill>
                <a:latin typeface="Comic Sans MS" panose="030F0702030302020204" pitchFamily="66" charset="0"/>
              </a:rPr>
              <a:t>Play times and Lunch times</a:t>
            </a:r>
          </a:p>
          <a:p>
            <a:pPr eaLnBrk="1" hangingPunct="1">
              <a:spcBef>
                <a:spcPct val="0"/>
              </a:spcBef>
              <a:buFontTx/>
              <a:buNone/>
            </a:pPr>
            <a:endParaRPr lang="en-GB" altLang="en-US" sz="2400"/>
          </a:p>
          <a:p>
            <a:pPr eaLnBrk="1" hangingPunct="1">
              <a:spcBef>
                <a:spcPct val="0"/>
              </a:spcBef>
            </a:pPr>
            <a:endParaRPr lang="en-GB" altLang="en-US" sz="2400"/>
          </a:p>
        </p:txBody>
      </p:sp>
      <p:sp>
        <p:nvSpPr>
          <p:cNvPr id="19459" name="Rectangle 2"/>
          <p:cNvSpPr>
            <a:spLocks noChangeArrowheads="1"/>
          </p:cNvSpPr>
          <p:nvPr/>
        </p:nvSpPr>
        <p:spPr bwMode="auto">
          <a:xfrm>
            <a:off x="571500" y="2647950"/>
            <a:ext cx="4648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GB" altLang="en-US" sz="2400">
                <a:solidFill>
                  <a:srgbClr val="0070C0"/>
                </a:solidFill>
                <a:latin typeface="Comic Sans MS" panose="030F0702030302020204" pitchFamily="66" charset="0"/>
              </a:rPr>
              <a:t>What can my child eat at lunch time?</a:t>
            </a:r>
          </a:p>
        </p:txBody>
      </p:sp>
      <p:sp>
        <p:nvSpPr>
          <p:cNvPr id="19460" name="TextBox 4"/>
          <p:cNvSpPr txBox="1">
            <a:spLocks noChangeArrowheads="1"/>
          </p:cNvSpPr>
          <p:nvPr/>
        </p:nvSpPr>
        <p:spPr bwMode="auto">
          <a:xfrm>
            <a:off x="571500" y="1536700"/>
            <a:ext cx="4321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GB" altLang="en-US" sz="2400">
                <a:solidFill>
                  <a:srgbClr val="FF0000"/>
                </a:solidFill>
                <a:latin typeface="Comic Sans MS" panose="030F0702030302020204" pitchFamily="66" charset="0"/>
              </a:rPr>
              <a:t>What time is lunchtime?</a:t>
            </a:r>
          </a:p>
        </p:txBody>
      </p:sp>
      <p:sp>
        <p:nvSpPr>
          <p:cNvPr id="19461" name="TextBox 6"/>
          <p:cNvSpPr txBox="1">
            <a:spLocks noChangeArrowheads="1"/>
          </p:cNvSpPr>
          <p:nvPr/>
        </p:nvSpPr>
        <p:spPr bwMode="auto">
          <a:xfrm>
            <a:off x="4643438" y="4508500"/>
            <a:ext cx="38735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GB" altLang="en-US" sz="2400">
                <a:solidFill>
                  <a:srgbClr val="FFC000"/>
                </a:solidFill>
                <a:latin typeface="Comic Sans MS" panose="030F0702030302020204" pitchFamily="66" charset="0"/>
              </a:rPr>
              <a:t>Where will my child eat their lunch?</a:t>
            </a:r>
          </a:p>
        </p:txBody>
      </p:sp>
      <p:pic>
        <p:nvPicPr>
          <p:cNvPr id="1946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80063" y="1004888"/>
            <a:ext cx="2936875" cy="3135312"/>
          </a:xfrm>
          <a:prstGeom prst="rect">
            <a:avLst/>
          </a:prstGeom>
          <a:noFill/>
          <a:ln w="38100">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779233" y="3857438"/>
            <a:ext cx="3227287" cy="2410505"/>
          </a:xfrm>
          <a:prstGeom prst="rect">
            <a:avLst/>
          </a:prstGeom>
          <a:ln w="38100">
            <a:solidFill>
              <a:srgbClr val="008000"/>
            </a:solidFill>
          </a:ln>
        </p:spPr>
      </p:pic>
      <p:pic>
        <p:nvPicPr>
          <p:cNvPr id="5" name="Recorded Sound">
            <a:hlinkClick r:id="" action="ppaction://media"/>
            <a:extLst>
              <a:ext uri="{FF2B5EF4-FFF2-40B4-BE49-F238E27FC236}">
                <a16:creationId xmlns:a16="http://schemas.microsoft.com/office/drawing/2014/main" id="{F612B1F1-EB0F-4FFD-9980-80F07969C74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2125" y="5964237"/>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3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97200" y="4287838"/>
            <a:ext cx="3014663" cy="2251075"/>
          </a:xfrm>
          <a:prstGeom prst="rect">
            <a:avLst/>
          </a:prstGeom>
          <a:noFill/>
          <a:ln w="38100">
            <a:solidFill>
              <a:srgbClr val="008000"/>
            </a:solidFill>
            <a:miter lim="800000"/>
            <a:headEnd/>
            <a:tailEnd/>
          </a:ln>
          <a:extLst>
            <a:ext uri="{909E8E84-426E-40DD-AFC4-6F175D3DCCD1}">
              <a14:hiddenFill xmlns:a14="http://schemas.microsoft.com/office/drawing/2010/main">
                <a:solidFill>
                  <a:srgbClr val="FFFFFF"/>
                </a:solidFill>
              </a14:hiddenFill>
            </a:ext>
          </a:extLst>
        </p:spPr>
      </p:pic>
      <p:sp>
        <p:nvSpPr>
          <p:cNvPr id="21507" name="TextBox 1"/>
          <p:cNvSpPr txBox="1">
            <a:spLocks noChangeArrowheads="1"/>
          </p:cNvSpPr>
          <p:nvPr/>
        </p:nvSpPr>
        <p:spPr bwMode="auto">
          <a:xfrm>
            <a:off x="577850" y="404813"/>
            <a:ext cx="81375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2400">
                <a:solidFill>
                  <a:srgbClr val="33CC33"/>
                </a:solidFill>
                <a:latin typeface="Comic Sans MS" panose="030F0702030302020204" pitchFamily="66" charset="0"/>
              </a:rPr>
              <a:t>What to do if your child will be absent from school</a:t>
            </a:r>
          </a:p>
          <a:p>
            <a:pPr algn="ctr" eaLnBrk="1" hangingPunct="1">
              <a:spcBef>
                <a:spcPct val="0"/>
              </a:spcBef>
              <a:buFontTx/>
              <a:buNone/>
            </a:pPr>
            <a:endParaRPr lang="en-GB" altLang="en-US" sz="2400">
              <a:solidFill>
                <a:srgbClr val="33CC33"/>
              </a:solidFill>
            </a:endParaRPr>
          </a:p>
        </p:txBody>
      </p:sp>
      <p:sp>
        <p:nvSpPr>
          <p:cNvPr id="21508" name="TextBox 2"/>
          <p:cNvSpPr txBox="1">
            <a:spLocks noChangeArrowheads="1"/>
          </p:cNvSpPr>
          <p:nvPr/>
        </p:nvSpPr>
        <p:spPr bwMode="auto">
          <a:xfrm>
            <a:off x="1730375" y="1422400"/>
            <a:ext cx="583247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GB" altLang="en-US" sz="2400">
                <a:latin typeface="Comic Sans MS" panose="030F0702030302020204" pitchFamily="66" charset="0"/>
              </a:rPr>
              <a:t>Authorised and Unauthorised absence</a:t>
            </a:r>
          </a:p>
          <a:p>
            <a:pPr eaLnBrk="1" hangingPunct="1">
              <a:spcBef>
                <a:spcPct val="0"/>
              </a:spcBef>
            </a:pPr>
            <a:endParaRPr lang="en-GB" altLang="en-US" sz="2400">
              <a:latin typeface="Comic Sans MS" panose="030F0702030302020204" pitchFamily="66" charset="0"/>
            </a:endParaRPr>
          </a:p>
          <a:p>
            <a:pPr eaLnBrk="1" hangingPunct="1">
              <a:spcBef>
                <a:spcPct val="0"/>
              </a:spcBef>
            </a:pPr>
            <a:r>
              <a:rPr lang="en-GB" altLang="en-US" sz="2400">
                <a:latin typeface="Comic Sans MS" panose="030F0702030302020204" pitchFamily="66" charset="0"/>
              </a:rPr>
              <a:t>What should I do if my child is ill or has a medical appointment?</a:t>
            </a:r>
          </a:p>
          <a:p>
            <a:pPr eaLnBrk="1" hangingPunct="1">
              <a:spcBef>
                <a:spcPct val="0"/>
              </a:spcBef>
              <a:buFontTx/>
              <a:buNone/>
            </a:pPr>
            <a:endParaRPr lang="en-GB" altLang="en-US" sz="2400">
              <a:latin typeface="Comic Sans MS" panose="030F0702030302020204" pitchFamily="66" charset="0"/>
            </a:endParaRPr>
          </a:p>
          <a:p>
            <a:pPr eaLnBrk="1" hangingPunct="1">
              <a:spcBef>
                <a:spcPct val="0"/>
              </a:spcBef>
            </a:pPr>
            <a:r>
              <a:rPr lang="en-GB" altLang="en-US" sz="2400">
                <a:latin typeface="Comic Sans MS" panose="030F0702030302020204" pitchFamily="66" charset="0"/>
              </a:rPr>
              <a:t>How do I inform the school if our family is planning a holiday?</a:t>
            </a:r>
          </a:p>
          <a:p>
            <a:pPr eaLnBrk="1" hangingPunct="1">
              <a:spcBef>
                <a:spcPct val="0"/>
              </a:spcBef>
              <a:buFontTx/>
              <a:buNone/>
            </a:pPr>
            <a:endParaRPr lang="en-GB" altLang="en-US" sz="2400"/>
          </a:p>
        </p:txBody>
      </p:sp>
      <p:pic>
        <p:nvPicPr>
          <p:cNvPr id="2" name="Recorded Sound">
            <a:hlinkClick r:id="" action="ppaction://media"/>
            <a:extLst>
              <a:ext uri="{FF2B5EF4-FFF2-40B4-BE49-F238E27FC236}">
                <a16:creationId xmlns:a16="http://schemas.microsoft.com/office/drawing/2014/main" id="{B3636BD5-8C49-49FA-B90D-1362FE7796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78495" y="6046787"/>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7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1"/>
          <p:cNvSpPr txBox="1">
            <a:spLocks noChangeArrowheads="1"/>
          </p:cNvSpPr>
          <p:nvPr/>
        </p:nvSpPr>
        <p:spPr bwMode="auto">
          <a:xfrm>
            <a:off x="1331640" y="357189"/>
            <a:ext cx="66247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2400" dirty="0">
                <a:solidFill>
                  <a:srgbClr val="33CC33"/>
                </a:solidFill>
              </a:rPr>
              <a:t>Our uniform at Abbots Green</a:t>
            </a:r>
          </a:p>
        </p:txBody>
      </p:sp>
      <p:pic>
        <p:nvPicPr>
          <p:cNvPr id="2" name="Recorded Sound">
            <a:hlinkClick r:id="" action="ppaction://media"/>
            <a:extLst>
              <a:ext uri="{FF2B5EF4-FFF2-40B4-BE49-F238E27FC236}">
                <a16:creationId xmlns:a16="http://schemas.microsoft.com/office/drawing/2014/main" id="{6E64C65F-F091-40BE-B459-10A967A497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8602" y="6237287"/>
            <a:ext cx="406400" cy="406400"/>
          </a:xfrm>
          <a:prstGeom prst="rect">
            <a:avLst/>
          </a:prstGeom>
        </p:spPr>
      </p:pic>
      <p:pic>
        <p:nvPicPr>
          <p:cNvPr id="5" name="Picture 4" descr="A picture containing outdoor, person, green, brick&#10;&#10;Description automatically generated">
            <a:extLst>
              <a:ext uri="{FF2B5EF4-FFF2-40B4-BE49-F238E27FC236}">
                <a16:creationId xmlns:a16="http://schemas.microsoft.com/office/drawing/2014/main" id="{711A44AB-837D-4369-AFC1-3CF0D56F9E1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5123"/>
          <a:stretch/>
        </p:blipFill>
        <p:spPr>
          <a:xfrm rot="5400000">
            <a:off x="-183980" y="2139660"/>
            <a:ext cx="3585501" cy="2282453"/>
          </a:xfrm>
          <a:prstGeom prst="rect">
            <a:avLst/>
          </a:prstGeom>
        </p:spPr>
      </p:pic>
      <p:pic>
        <p:nvPicPr>
          <p:cNvPr id="7" name="Picture 6" descr="A person standing posing for the camera&#10;&#10;Description automatically generated">
            <a:extLst>
              <a:ext uri="{FF2B5EF4-FFF2-40B4-BE49-F238E27FC236}">
                <a16:creationId xmlns:a16="http://schemas.microsoft.com/office/drawing/2014/main" id="{7F4292BB-9EFA-4CA1-A02A-8DABA425CEC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778" r="18617"/>
          <a:stretch/>
        </p:blipFill>
        <p:spPr>
          <a:xfrm>
            <a:off x="3540353" y="1488136"/>
            <a:ext cx="1967752" cy="3613585"/>
          </a:xfrm>
          <a:prstGeom prst="rect">
            <a:avLst/>
          </a:prstGeom>
        </p:spPr>
      </p:pic>
      <p:pic>
        <p:nvPicPr>
          <p:cNvPr id="9" name="Picture 8" descr="A close up of a person&#10;&#10;Description automatically generated">
            <a:extLst>
              <a:ext uri="{FF2B5EF4-FFF2-40B4-BE49-F238E27FC236}">
                <a16:creationId xmlns:a16="http://schemas.microsoft.com/office/drawing/2014/main" id="{938D8020-6BA1-4B7B-B64C-8FB2DE43FC7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6607"/>
          <a:stretch/>
        </p:blipFill>
        <p:spPr>
          <a:xfrm rot="5400000">
            <a:off x="5565029" y="1999914"/>
            <a:ext cx="3600401" cy="25218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1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Image result for after school club rainb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513" y="1412875"/>
            <a:ext cx="5040312" cy="356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115616" y="5301208"/>
            <a:ext cx="8424936" cy="1938992"/>
          </a:xfrm>
          <a:prstGeom prst="rect">
            <a:avLst/>
          </a:prstGeom>
          <a:noFill/>
        </p:spPr>
        <p:txBody>
          <a:bodyPr numCol="2">
            <a:spAutoFit/>
          </a:bodyPr>
          <a:lstStyle/>
          <a:p>
            <a:pPr>
              <a:defRPr/>
            </a:pPr>
            <a:r>
              <a:rPr lang="en-GB" dirty="0">
                <a:latin typeface="CCW Precursive 1" panose="03050602040000000000" pitchFamily="66" charset="0"/>
              </a:rPr>
              <a:t>Before school</a:t>
            </a:r>
          </a:p>
          <a:p>
            <a:pPr>
              <a:defRPr/>
            </a:pPr>
            <a:r>
              <a:rPr lang="en-GB" dirty="0">
                <a:latin typeface="CCW Precursive 1" panose="03050602040000000000" pitchFamily="66" charset="0"/>
              </a:rPr>
              <a:t>7:45am-8:40am</a:t>
            </a:r>
          </a:p>
          <a:p>
            <a:pPr>
              <a:defRPr/>
            </a:pPr>
            <a:endParaRPr lang="en-GB" dirty="0">
              <a:latin typeface="CCW Precursive 1" panose="03050602040000000000" pitchFamily="66" charset="0"/>
            </a:endParaRPr>
          </a:p>
          <a:p>
            <a:pPr>
              <a:defRPr/>
            </a:pPr>
            <a:endParaRPr lang="en-GB" dirty="0">
              <a:latin typeface="CCW Precursive 1" panose="03050602040000000000" pitchFamily="66" charset="0"/>
            </a:endParaRPr>
          </a:p>
          <a:p>
            <a:pPr>
              <a:defRPr/>
            </a:pPr>
            <a:endParaRPr lang="en-GB" dirty="0">
              <a:latin typeface="CCW Precursive 1" panose="03050602040000000000" pitchFamily="66" charset="0"/>
            </a:endParaRPr>
          </a:p>
          <a:p>
            <a:pPr>
              <a:defRPr/>
            </a:pPr>
            <a:r>
              <a:rPr lang="en-GB" dirty="0">
                <a:latin typeface="CCW Precursive 1" panose="03050602040000000000" pitchFamily="66" charset="0"/>
              </a:rPr>
              <a:t>After School</a:t>
            </a:r>
          </a:p>
          <a:p>
            <a:pPr>
              <a:defRPr/>
            </a:pPr>
            <a:r>
              <a:rPr lang="en-GB" dirty="0">
                <a:latin typeface="CCW Precursive 1" panose="03050602040000000000" pitchFamily="66" charset="0"/>
              </a:rPr>
              <a:t>3:30pm-6pm</a:t>
            </a:r>
          </a:p>
          <a:p>
            <a:pPr>
              <a:defRPr/>
            </a:pPr>
            <a:endParaRPr lang="en-GB" dirty="0">
              <a:latin typeface="CCW Precursive 1" panose="03050602040000000000" pitchFamily="66" charset="0"/>
            </a:endParaRPr>
          </a:p>
          <a:p>
            <a:pPr>
              <a:defRPr/>
            </a:pPr>
            <a:endParaRPr lang="en-GB" dirty="0">
              <a:latin typeface="CCW Precursive 1" panose="03050602040000000000" pitchFamily="66" charset="0"/>
            </a:endParaRPr>
          </a:p>
        </p:txBody>
      </p:sp>
      <p:pic>
        <p:nvPicPr>
          <p:cNvPr id="3" name="Recorded Sound">
            <a:hlinkClick r:id="" action="ppaction://media"/>
            <a:extLst>
              <a:ext uri="{FF2B5EF4-FFF2-40B4-BE49-F238E27FC236}">
                <a16:creationId xmlns:a16="http://schemas.microsoft.com/office/drawing/2014/main" id="{17BF30FF-85D3-48F2-BEAA-79E0050B10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3528" y="6067504"/>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1"/>
          <p:cNvSpPr txBox="1">
            <a:spLocks noChangeArrowheads="1"/>
          </p:cNvSpPr>
          <p:nvPr/>
        </p:nvSpPr>
        <p:spPr bwMode="auto">
          <a:xfrm>
            <a:off x="1403350" y="692150"/>
            <a:ext cx="3959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a:solidFill>
                  <a:srgbClr val="33CC33"/>
                </a:solidFill>
                <a:latin typeface="Comic Sans MS" panose="030F0702030302020204" pitchFamily="66" charset="0"/>
              </a:rPr>
              <a:t>Transition days</a:t>
            </a:r>
          </a:p>
        </p:txBody>
      </p:sp>
      <p:sp>
        <p:nvSpPr>
          <p:cNvPr id="26627" name="TextBox 4"/>
          <p:cNvSpPr txBox="1">
            <a:spLocks noChangeArrowheads="1"/>
          </p:cNvSpPr>
          <p:nvPr/>
        </p:nvSpPr>
        <p:spPr bwMode="auto">
          <a:xfrm>
            <a:off x="539750" y="1412875"/>
            <a:ext cx="4103688"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000">
                <a:latin typeface="Comic Sans MS" panose="030F0702030302020204" pitchFamily="66" charset="0"/>
                <a:cs typeface="Calibri" panose="020F0502020204030204" pitchFamily="34" charset="0"/>
              </a:rPr>
              <a:t>At Abbots Green we recognise that a smooth transition from pre-school, nursery or home to school is essential. </a:t>
            </a:r>
          </a:p>
          <a:p>
            <a:pPr eaLnBrk="1" hangingPunct="1">
              <a:spcBef>
                <a:spcPct val="0"/>
              </a:spcBef>
              <a:buFontTx/>
              <a:buNone/>
            </a:pPr>
            <a:endParaRPr lang="en-GB" altLang="en-US" sz="2000">
              <a:latin typeface="Comic Sans MS" panose="030F0702030302020204" pitchFamily="66" charset="0"/>
              <a:cs typeface="Calibri" panose="020F0502020204030204" pitchFamily="34" charset="0"/>
            </a:endParaRPr>
          </a:p>
          <a:p>
            <a:pPr eaLnBrk="1" hangingPunct="1">
              <a:spcBef>
                <a:spcPct val="0"/>
              </a:spcBef>
              <a:buFontTx/>
              <a:buNone/>
            </a:pPr>
            <a:r>
              <a:rPr lang="en-GB" altLang="en-US" sz="2000">
                <a:latin typeface="Comic Sans MS" panose="030F0702030302020204" pitchFamily="66" charset="0"/>
                <a:cs typeface="Calibri" panose="020F0502020204030204" pitchFamily="34" charset="0"/>
              </a:rPr>
              <a:t>We ask you to help your child to complete an ‘All About Me’ sheet so that we can find out as much as we can about your child.</a:t>
            </a:r>
          </a:p>
          <a:p>
            <a:pPr eaLnBrk="1" hangingPunct="1">
              <a:spcBef>
                <a:spcPct val="0"/>
              </a:spcBef>
              <a:buFontTx/>
              <a:buNone/>
            </a:pPr>
            <a:endParaRPr lang="en-GB" altLang="en-US" sz="2000">
              <a:latin typeface="Comic Sans MS" panose="030F0702030302020204" pitchFamily="66" charset="0"/>
              <a:cs typeface="Calibri" panose="020F0502020204030204" pitchFamily="34" charset="0"/>
            </a:endParaRPr>
          </a:p>
          <a:p>
            <a:pPr eaLnBrk="1" hangingPunct="1">
              <a:spcBef>
                <a:spcPct val="0"/>
              </a:spcBef>
              <a:buFontTx/>
              <a:buNone/>
            </a:pPr>
            <a:r>
              <a:rPr lang="en-GB" altLang="en-US" sz="2000">
                <a:latin typeface="Comic Sans MS" panose="030F0702030302020204" pitchFamily="66" charset="0"/>
                <a:cs typeface="Calibri" panose="020F0502020204030204" pitchFamily="34" charset="0"/>
              </a:rPr>
              <a:t>We will ensure that we give you and your child plenty of opportunities to get to know the school, staff and routines before they start school.</a:t>
            </a:r>
          </a:p>
        </p:txBody>
      </p:sp>
      <p:pic>
        <p:nvPicPr>
          <p:cNvPr id="26628"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2738" y="1412875"/>
            <a:ext cx="3027362" cy="4103688"/>
          </a:xfrm>
          <a:prstGeom prst="rect">
            <a:avLst/>
          </a:prstGeom>
          <a:noFill/>
          <a:ln w="38100">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3" name="Transi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2400" y="404664"/>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3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2"/>
          <p:cNvSpPr txBox="1">
            <a:spLocks noChangeArrowheads="1"/>
          </p:cNvSpPr>
          <p:nvPr/>
        </p:nvSpPr>
        <p:spPr bwMode="auto">
          <a:xfrm>
            <a:off x="827088" y="703263"/>
            <a:ext cx="7559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2400" dirty="0">
                <a:solidFill>
                  <a:srgbClr val="33CC33"/>
                </a:solidFill>
                <a:latin typeface="Comic Sans MS" panose="030F0702030302020204" pitchFamily="66" charset="0"/>
              </a:rPr>
              <a:t>Communication</a:t>
            </a:r>
          </a:p>
        </p:txBody>
      </p:sp>
      <p:sp>
        <p:nvSpPr>
          <p:cNvPr id="28676" name="TextBox 5"/>
          <p:cNvSpPr txBox="1">
            <a:spLocks noChangeArrowheads="1"/>
          </p:cNvSpPr>
          <p:nvPr/>
        </p:nvSpPr>
        <p:spPr bwMode="auto">
          <a:xfrm>
            <a:off x="2915816" y="2341796"/>
            <a:ext cx="4032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dirty="0">
                <a:latin typeface="Comic Sans MS" panose="030F0702030302020204" pitchFamily="66" charset="0"/>
                <a:cs typeface="Calibri" panose="020F0502020204030204" pitchFamily="34" charset="0"/>
              </a:rPr>
              <a:t>Termly topic updates</a:t>
            </a:r>
          </a:p>
        </p:txBody>
      </p:sp>
      <p:sp>
        <p:nvSpPr>
          <p:cNvPr id="28677" name="TextBox 7"/>
          <p:cNvSpPr txBox="1">
            <a:spLocks noChangeArrowheads="1"/>
          </p:cNvSpPr>
          <p:nvPr/>
        </p:nvSpPr>
        <p:spPr bwMode="auto">
          <a:xfrm>
            <a:off x="2915816" y="1479803"/>
            <a:ext cx="41764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dirty="0">
                <a:latin typeface="Comic Sans MS" panose="030F0702030302020204" pitchFamily="66" charset="0"/>
                <a:cs typeface="Calibri" panose="020F0502020204030204" pitchFamily="34" charset="0"/>
              </a:rPr>
              <a:t>Letters and reply slips</a:t>
            </a:r>
          </a:p>
        </p:txBody>
      </p:sp>
      <p:sp>
        <p:nvSpPr>
          <p:cNvPr id="28678" name="TextBox 8"/>
          <p:cNvSpPr txBox="1">
            <a:spLocks noChangeArrowheads="1"/>
          </p:cNvSpPr>
          <p:nvPr/>
        </p:nvSpPr>
        <p:spPr bwMode="auto">
          <a:xfrm>
            <a:off x="2949708" y="3204087"/>
            <a:ext cx="27352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dirty="0">
                <a:latin typeface="Comic Sans MS" panose="030F0702030302020204" pitchFamily="66" charset="0"/>
                <a:cs typeface="Calibri" panose="020F0502020204030204" pitchFamily="34" charset="0"/>
              </a:rPr>
              <a:t>Home learning and reading books</a:t>
            </a:r>
          </a:p>
        </p:txBody>
      </p:sp>
      <p:sp>
        <p:nvSpPr>
          <p:cNvPr id="28679" name="TextBox 9"/>
          <p:cNvSpPr txBox="1">
            <a:spLocks noChangeArrowheads="1"/>
          </p:cNvSpPr>
          <p:nvPr/>
        </p:nvSpPr>
        <p:spPr bwMode="auto">
          <a:xfrm>
            <a:off x="2915816" y="4509120"/>
            <a:ext cx="30243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dirty="0">
                <a:latin typeface="Comic Sans MS" panose="030F0702030302020204" pitchFamily="66" charset="0"/>
                <a:cs typeface="Calibri" panose="020F0502020204030204" pitchFamily="34" charset="0"/>
              </a:rPr>
              <a:t>Parent partnership sessions</a:t>
            </a:r>
          </a:p>
        </p:txBody>
      </p:sp>
      <p:pic>
        <p:nvPicPr>
          <p:cNvPr id="3" name="Communica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78343" y="388685"/>
            <a:ext cx="406400" cy="406400"/>
          </a:xfrm>
          <a:prstGeom prst="rect">
            <a:avLst/>
          </a:prstGeom>
        </p:spPr>
      </p:pic>
      <p:pic>
        <p:nvPicPr>
          <p:cNvPr id="2" name="Picture 1"/>
          <p:cNvPicPr>
            <a:picLocks noChangeAspect="1"/>
          </p:cNvPicPr>
          <p:nvPr/>
        </p:nvPicPr>
        <p:blipFill>
          <a:blip r:embed="rId6"/>
          <a:stretch>
            <a:fillRect/>
          </a:stretch>
        </p:blipFill>
        <p:spPr>
          <a:xfrm>
            <a:off x="7452320" y="4653136"/>
            <a:ext cx="1225402" cy="191431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59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3"/>
          <p:cNvSpPr txBox="1">
            <a:spLocks noChangeArrowheads="1"/>
          </p:cNvSpPr>
          <p:nvPr/>
        </p:nvSpPr>
        <p:spPr bwMode="auto">
          <a:xfrm>
            <a:off x="2124075" y="476250"/>
            <a:ext cx="5111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en-US" sz="2400">
                <a:solidFill>
                  <a:srgbClr val="33CC33"/>
                </a:solidFill>
                <a:latin typeface="Comic Sans MS" panose="030F0702030302020204" pitchFamily="66" charset="0"/>
              </a:rPr>
              <a:t>Parent Partnership</a:t>
            </a:r>
          </a:p>
        </p:txBody>
      </p:sp>
      <p:sp>
        <p:nvSpPr>
          <p:cNvPr id="30723" name="TextBox 4"/>
          <p:cNvSpPr txBox="1">
            <a:spLocks noChangeArrowheads="1"/>
          </p:cNvSpPr>
          <p:nvPr/>
        </p:nvSpPr>
        <p:spPr bwMode="auto">
          <a:xfrm>
            <a:off x="611188" y="1268413"/>
            <a:ext cx="7848600"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GB" altLang="en-US" sz="2400" dirty="0">
                <a:latin typeface="Comic Sans MS" panose="030F0702030302020204" pitchFamily="66" charset="0"/>
                <a:cs typeface="Calibri" panose="020F0502020204030204" pitchFamily="34" charset="0"/>
              </a:rPr>
              <a:t>Termly Topic Updates</a:t>
            </a:r>
          </a:p>
          <a:p>
            <a:pPr>
              <a:spcBef>
                <a:spcPct val="0"/>
              </a:spcBef>
            </a:pPr>
            <a:endParaRPr lang="en-GB" altLang="en-US" sz="900" dirty="0">
              <a:latin typeface="Comic Sans MS" panose="030F0702030302020204" pitchFamily="66" charset="0"/>
              <a:cs typeface="Calibri" panose="020F0502020204030204" pitchFamily="34" charset="0"/>
            </a:endParaRPr>
          </a:p>
          <a:p>
            <a:pPr>
              <a:spcBef>
                <a:spcPct val="0"/>
              </a:spcBef>
            </a:pPr>
            <a:r>
              <a:rPr lang="en-GB" altLang="en-US" sz="2400" dirty="0">
                <a:latin typeface="Comic Sans MS" panose="030F0702030302020204" pitchFamily="66" charset="0"/>
                <a:cs typeface="Calibri" panose="020F0502020204030204" pitchFamily="34" charset="0"/>
              </a:rPr>
              <a:t>Parent Partnership Sessions</a:t>
            </a:r>
          </a:p>
          <a:p>
            <a:pPr>
              <a:spcBef>
                <a:spcPct val="0"/>
              </a:spcBef>
            </a:pPr>
            <a:endParaRPr lang="en-GB" altLang="en-US" sz="900" dirty="0">
              <a:latin typeface="Comic Sans MS" panose="030F0702030302020204" pitchFamily="66" charset="0"/>
              <a:cs typeface="Calibri" panose="020F0502020204030204" pitchFamily="34" charset="0"/>
            </a:endParaRPr>
          </a:p>
          <a:p>
            <a:pPr>
              <a:spcBef>
                <a:spcPct val="0"/>
              </a:spcBef>
            </a:pPr>
            <a:r>
              <a:rPr lang="en-GB" altLang="en-US" sz="2400" dirty="0">
                <a:latin typeface="Comic Sans MS" panose="030F0702030302020204" pitchFamily="66" charset="0"/>
                <a:cs typeface="Calibri" panose="020F0502020204030204" pitchFamily="34" charset="0"/>
              </a:rPr>
              <a:t>Parent Forum</a:t>
            </a:r>
          </a:p>
          <a:p>
            <a:pPr>
              <a:spcBef>
                <a:spcPct val="0"/>
              </a:spcBef>
            </a:pPr>
            <a:endParaRPr lang="en-GB" altLang="en-US" sz="900" dirty="0">
              <a:latin typeface="Comic Sans MS" panose="030F0702030302020204" pitchFamily="66" charset="0"/>
              <a:cs typeface="Calibri" panose="020F0502020204030204" pitchFamily="34" charset="0"/>
            </a:endParaRPr>
          </a:p>
          <a:p>
            <a:pPr>
              <a:spcBef>
                <a:spcPct val="0"/>
              </a:spcBef>
            </a:pPr>
            <a:r>
              <a:rPr lang="en-GB" altLang="en-US" sz="2400" dirty="0">
                <a:latin typeface="Comic Sans MS" panose="030F0702030302020204" pitchFamily="66" charset="0"/>
                <a:cs typeface="Calibri" panose="020F0502020204030204" pitchFamily="34" charset="0"/>
              </a:rPr>
              <a:t>Green Tea</a:t>
            </a:r>
          </a:p>
          <a:p>
            <a:pPr>
              <a:spcBef>
                <a:spcPct val="0"/>
              </a:spcBef>
            </a:pPr>
            <a:endParaRPr lang="en-GB" altLang="en-US" sz="900" dirty="0">
              <a:latin typeface="Comic Sans MS" panose="030F0702030302020204" pitchFamily="66" charset="0"/>
              <a:cs typeface="Calibri" panose="020F0502020204030204" pitchFamily="34" charset="0"/>
            </a:endParaRPr>
          </a:p>
          <a:p>
            <a:pPr>
              <a:spcBef>
                <a:spcPct val="0"/>
              </a:spcBef>
            </a:pPr>
            <a:r>
              <a:rPr lang="en-GB" altLang="en-US" sz="2400" dirty="0">
                <a:latin typeface="Comic Sans MS" panose="030F0702030302020204" pitchFamily="66" charset="0"/>
                <a:cs typeface="Calibri" panose="020F0502020204030204" pitchFamily="34" charset="0"/>
              </a:rPr>
              <a:t>FOAG</a:t>
            </a:r>
          </a:p>
          <a:p>
            <a:pPr>
              <a:spcBef>
                <a:spcPct val="0"/>
              </a:spcBef>
            </a:pPr>
            <a:endParaRPr lang="en-GB" altLang="en-US" sz="900" dirty="0">
              <a:latin typeface="Comic Sans MS" panose="030F0702030302020204" pitchFamily="66" charset="0"/>
              <a:cs typeface="Calibri" panose="020F0502020204030204" pitchFamily="34" charset="0"/>
            </a:endParaRPr>
          </a:p>
          <a:p>
            <a:pPr>
              <a:spcBef>
                <a:spcPct val="0"/>
              </a:spcBef>
            </a:pPr>
            <a:r>
              <a:rPr lang="en-GB" altLang="en-US" sz="2400" dirty="0">
                <a:latin typeface="Comic Sans MS" panose="030F0702030302020204" pitchFamily="66" charset="0"/>
                <a:cs typeface="Calibri" panose="020F0502020204030204" pitchFamily="34" charset="0"/>
              </a:rPr>
              <a:t>Home School Agreement</a:t>
            </a:r>
          </a:p>
          <a:p>
            <a:pPr>
              <a:spcBef>
                <a:spcPct val="0"/>
              </a:spcBef>
            </a:pPr>
            <a:endParaRPr lang="en-GB" altLang="en-US" sz="900" dirty="0">
              <a:latin typeface="Comic Sans MS" panose="030F0702030302020204" pitchFamily="66" charset="0"/>
              <a:cs typeface="Calibri" panose="020F0502020204030204" pitchFamily="34" charset="0"/>
            </a:endParaRPr>
          </a:p>
          <a:p>
            <a:pPr>
              <a:spcBef>
                <a:spcPct val="0"/>
              </a:spcBef>
            </a:pPr>
            <a:r>
              <a:rPr lang="en-GB" altLang="en-US" sz="2400" dirty="0">
                <a:latin typeface="Comic Sans MS" panose="030F0702030302020204" pitchFamily="66" charset="0"/>
                <a:cs typeface="Calibri" panose="020F0502020204030204" pitchFamily="34" charset="0"/>
              </a:rPr>
              <a:t>Twitter</a:t>
            </a:r>
          </a:p>
          <a:p>
            <a:pPr>
              <a:spcBef>
                <a:spcPct val="0"/>
              </a:spcBef>
            </a:pPr>
            <a:endParaRPr lang="en-GB" altLang="en-US" sz="900" dirty="0">
              <a:latin typeface="Comic Sans MS" panose="030F0702030302020204" pitchFamily="66" charset="0"/>
              <a:cs typeface="Calibri" panose="020F0502020204030204" pitchFamily="34" charset="0"/>
            </a:endParaRPr>
          </a:p>
          <a:p>
            <a:pPr>
              <a:spcBef>
                <a:spcPct val="0"/>
              </a:spcBef>
            </a:pPr>
            <a:r>
              <a:rPr lang="en-GB" altLang="en-US" sz="2400" dirty="0">
                <a:latin typeface="Comic Sans MS" panose="030F0702030302020204" pitchFamily="66" charset="0"/>
                <a:cs typeface="Calibri" panose="020F0502020204030204" pitchFamily="34" charset="0"/>
              </a:rPr>
              <a:t>School Website</a:t>
            </a:r>
          </a:p>
          <a:p>
            <a:pPr>
              <a:spcBef>
                <a:spcPct val="0"/>
              </a:spcBef>
            </a:pPr>
            <a:endParaRPr lang="en-GB" altLang="en-US" sz="2400" dirty="0"/>
          </a:p>
          <a:p>
            <a:pPr>
              <a:spcBef>
                <a:spcPct val="0"/>
              </a:spcBef>
            </a:pPr>
            <a:endParaRPr lang="en-GB" altLang="en-US" sz="2400" dirty="0"/>
          </a:p>
        </p:txBody>
      </p:sp>
      <p:pic>
        <p:nvPicPr>
          <p:cNvPr id="3072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9963" y="4451350"/>
            <a:ext cx="1223962"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a:extLst>
              <a:ext uri="{FF2B5EF4-FFF2-40B4-BE49-F238E27FC236}">
                <a16:creationId xmlns:a16="http://schemas.microsoft.com/office/drawing/2014/main" id="{F07DD98F-282F-4372-98EB-E886568608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9592" y="536729"/>
            <a:ext cx="406400" cy="406400"/>
          </a:xfrm>
          <a:prstGeom prst="rect">
            <a:avLst/>
          </a:prstGeom>
        </p:spPr>
      </p:pic>
      <p:pic>
        <p:nvPicPr>
          <p:cNvPr id="3" name="Recorded Sound">
            <a:hlinkClick r:id="" action="ppaction://media"/>
            <a:extLst>
              <a:ext uri="{FF2B5EF4-FFF2-40B4-BE49-F238E27FC236}">
                <a16:creationId xmlns:a16="http://schemas.microsoft.com/office/drawing/2014/main" id="{E99D4429-CA08-4169-B34D-52E0EE0C4E0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99592" y="582136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09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6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3609" r="11413"/>
          <a:stretch/>
        </p:blipFill>
        <p:spPr>
          <a:xfrm>
            <a:off x="323528" y="332656"/>
            <a:ext cx="4283968" cy="3481609"/>
          </a:xfrm>
          <a:prstGeom prst="rect">
            <a:avLst/>
          </a:prstGeom>
          <a:ln w="38100">
            <a:solidFill>
              <a:srgbClr val="008000"/>
            </a:solidFill>
          </a:ln>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8001" t="10638" b="5015"/>
          <a:stretch/>
        </p:blipFill>
        <p:spPr>
          <a:xfrm rot="5400000">
            <a:off x="1966670" y="3261511"/>
            <a:ext cx="2592287" cy="1775140"/>
          </a:xfrm>
          <a:prstGeom prst="rect">
            <a:avLst/>
          </a:prstGeom>
          <a:ln w="38100">
            <a:solidFill>
              <a:srgbClr val="008000"/>
            </a:solidFill>
          </a:ln>
        </p:spPr>
      </p:pic>
      <p:pic>
        <p:nvPicPr>
          <p:cNvPr id="2" name="Picture 1"/>
          <p:cNvPicPr>
            <a:picLocks noChangeAspect="1"/>
          </p:cNvPicPr>
          <p:nvPr/>
        </p:nvPicPr>
        <p:blipFill>
          <a:blip r:embed="rId6"/>
          <a:stretch>
            <a:fillRect/>
          </a:stretch>
        </p:blipFill>
        <p:spPr>
          <a:xfrm>
            <a:off x="4788023" y="2132856"/>
            <a:ext cx="3889683" cy="2936480"/>
          </a:xfrm>
          <a:prstGeom prst="rect">
            <a:avLst/>
          </a:prstGeom>
        </p:spPr>
      </p:pic>
      <p:pic>
        <p:nvPicPr>
          <p:cNvPr id="4" name="Picture 3"/>
          <p:cNvPicPr>
            <a:picLocks noChangeAspect="1"/>
          </p:cNvPicPr>
          <p:nvPr/>
        </p:nvPicPr>
        <p:blipFill>
          <a:blip r:embed="rId7"/>
          <a:stretch>
            <a:fillRect/>
          </a:stretch>
        </p:blipFill>
        <p:spPr>
          <a:xfrm>
            <a:off x="7454850" y="116632"/>
            <a:ext cx="1365622" cy="1792379"/>
          </a:xfrm>
          <a:prstGeom prst="rect">
            <a:avLst/>
          </a:prstGeom>
        </p:spPr>
      </p:pic>
      <p:pic>
        <p:nvPicPr>
          <p:cNvPr id="1026" name="Picture 2">
            <a:extLst>
              <a:ext uri="{FF2B5EF4-FFF2-40B4-BE49-F238E27FC236}">
                <a16:creationId xmlns:a16="http://schemas.microsoft.com/office/drawing/2014/main" id="{24D2A5A3-6D3A-4293-8E47-5B1D8310980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32865" y="4463145"/>
            <a:ext cx="1538288" cy="2074862"/>
          </a:xfrm>
          <a:prstGeom prst="rect">
            <a:avLst/>
          </a:prstGeom>
          <a:noFill/>
          <a:ln w="63500">
            <a:solidFill>
              <a:srgbClr val="008000">
                <a:alpha val="99000"/>
              </a:srgbClr>
            </a:solidFill>
            <a:miter lim="800000"/>
            <a:headEnd/>
            <a:tailEnd/>
          </a:ln>
          <a:extLst>
            <a:ext uri="{909E8E84-426E-40DD-AFC4-6F175D3DCCD1}">
              <a14:hiddenFill xmlns:a14="http://schemas.microsoft.com/office/drawing/2010/main">
                <a:solidFill>
                  <a:srgbClr val="FFFFFF"/>
                </a:solidFill>
              </a14:hiddenFill>
            </a:ext>
          </a:extLst>
        </p:spPr>
      </p:pic>
      <p:pic>
        <p:nvPicPr>
          <p:cNvPr id="8" name="Recorded Sound">
            <a:hlinkClick r:id="" action="ppaction://media"/>
            <a:extLst>
              <a:ext uri="{FF2B5EF4-FFF2-40B4-BE49-F238E27FC236}">
                <a16:creationId xmlns:a16="http://schemas.microsoft.com/office/drawing/2014/main" id="{F81AB293-9807-449F-876B-F2D1C933941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998899" y="5297376"/>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9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166813"/>
            <a:ext cx="2211387"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2"/>
          <p:cNvPicPr>
            <a:picLocks noChangeAspect="1"/>
          </p:cNvPicPr>
          <p:nvPr/>
        </p:nvPicPr>
        <p:blipFill>
          <a:blip r:embed="rId5">
            <a:extLst>
              <a:ext uri="{28A0092B-C50C-407E-A947-70E740481C1C}">
                <a14:useLocalDpi xmlns:a14="http://schemas.microsoft.com/office/drawing/2010/main" val="0"/>
              </a:ext>
            </a:extLst>
          </a:blip>
          <a:srcRect b="25714"/>
          <a:stretch>
            <a:fillRect/>
          </a:stretch>
        </p:blipFill>
        <p:spPr bwMode="auto">
          <a:xfrm>
            <a:off x="3348038" y="1196975"/>
            <a:ext cx="5518150"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3"/>
          <p:cNvSpPr>
            <a:spLocks noChangeArrowheads="1"/>
          </p:cNvSpPr>
          <p:nvPr/>
        </p:nvSpPr>
        <p:spPr bwMode="auto">
          <a:xfrm>
            <a:off x="900113" y="4217988"/>
            <a:ext cx="7585075"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2865438" algn="ctr"/>
                <a:tab pos="5730875" algn="r"/>
              </a:tabLst>
              <a:defRPr sz="3200">
                <a:solidFill>
                  <a:schemeClr val="tx1"/>
                </a:solidFill>
                <a:latin typeface="Arial" panose="020B0604020202020204" pitchFamily="34" charset="0"/>
              </a:defRPr>
            </a:lvl1pPr>
            <a:lvl2pPr marL="742950" indent="-285750">
              <a:spcBef>
                <a:spcPct val="20000"/>
              </a:spcBef>
              <a:buChar char="–"/>
              <a:tabLst>
                <a:tab pos="2865438" algn="ctr"/>
                <a:tab pos="5730875" algn="r"/>
              </a:tabLst>
              <a:defRPr sz="2800">
                <a:solidFill>
                  <a:schemeClr val="tx1"/>
                </a:solidFill>
                <a:latin typeface="Arial" panose="020B0604020202020204" pitchFamily="34" charset="0"/>
              </a:defRPr>
            </a:lvl2pPr>
            <a:lvl3pPr marL="1143000" indent="-228600">
              <a:spcBef>
                <a:spcPct val="20000"/>
              </a:spcBef>
              <a:buChar char="•"/>
              <a:tabLst>
                <a:tab pos="2865438" algn="ctr"/>
                <a:tab pos="5730875" algn="r"/>
              </a:tabLst>
              <a:defRPr sz="2400">
                <a:solidFill>
                  <a:schemeClr val="tx1"/>
                </a:solidFill>
                <a:latin typeface="Arial" panose="020B0604020202020204" pitchFamily="34" charset="0"/>
              </a:defRPr>
            </a:lvl3pPr>
            <a:lvl4pPr marL="1600200" indent="-228600">
              <a:spcBef>
                <a:spcPct val="20000"/>
              </a:spcBef>
              <a:buChar char="–"/>
              <a:tabLst>
                <a:tab pos="2865438" algn="ctr"/>
                <a:tab pos="5730875" algn="r"/>
              </a:tabLst>
              <a:defRPr sz="2000">
                <a:solidFill>
                  <a:schemeClr val="tx1"/>
                </a:solidFill>
                <a:latin typeface="Arial" panose="020B0604020202020204" pitchFamily="34" charset="0"/>
              </a:defRPr>
            </a:lvl4pPr>
            <a:lvl5pPr marL="2057400" indent="-228600">
              <a:spcBef>
                <a:spcPct val="20000"/>
              </a:spcBef>
              <a:buChar char="»"/>
              <a:tabLst>
                <a:tab pos="2865438" algn="ctr"/>
                <a:tab pos="5730875" algn="r"/>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865438" algn="ctr"/>
                <a:tab pos="5730875" algn="r"/>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865438" algn="ctr"/>
                <a:tab pos="5730875" algn="r"/>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865438" algn="ctr"/>
                <a:tab pos="5730875" algn="r"/>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865438" algn="ctr"/>
                <a:tab pos="5730875" algn="r"/>
              </a:tabLst>
              <a:defRPr sz="2000">
                <a:solidFill>
                  <a:schemeClr val="tx1"/>
                </a:solidFill>
                <a:latin typeface="Arial" panose="020B0604020202020204" pitchFamily="34" charset="0"/>
              </a:defRPr>
            </a:lvl9pPr>
          </a:lstStyle>
          <a:p>
            <a:pPr algn="ctr">
              <a:lnSpc>
                <a:spcPct val="115000"/>
              </a:lnSpc>
              <a:spcBef>
                <a:spcPct val="0"/>
              </a:spcBef>
              <a:buFontTx/>
              <a:buNone/>
            </a:pPr>
            <a:r>
              <a:rPr lang="en-GB" altLang="en-US" sz="2400" b="1" i="1" dirty="0">
                <a:solidFill>
                  <a:srgbClr val="FF0000"/>
                </a:solidFill>
                <a:latin typeface="Calibri" panose="020F0502020204030204" pitchFamily="34" charset="0"/>
                <a:cs typeface="Calibri" panose="020F0502020204030204" pitchFamily="34" charset="0"/>
              </a:rPr>
              <a:t>We are all part of Abbots Green.</a:t>
            </a:r>
          </a:p>
          <a:p>
            <a:pPr algn="ctr">
              <a:lnSpc>
                <a:spcPct val="115000"/>
              </a:lnSpc>
              <a:spcBef>
                <a:spcPct val="0"/>
              </a:spcBef>
              <a:buFontTx/>
              <a:buNone/>
            </a:pPr>
            <a:r>
              <a:rPr lang="en-GB" altLang="en-US" sz="2400" b="1" i="1" dirty="0">
                <a:solidFill>
                  <a:srgbClr val="00B050"/>
                </a:solidFill>
                <a:latin typeface="Calibri" panose="020F0502020204030204" pitchFamily="34" charset="0"/>
                <a:cs typeface="Calibri" panose="020F0502020204030204" pitchFamily="34" charset="0"/>
              </a:rPr>
              <a:t>Every day we come together and grow as individuals. </a:t>
            </a:r>
            <a:endParaRPr lang="en-GB" altLang="en-US" sz="2400" dirty="0">
              <a:solidFill>
                <a:srgbClr val="00B050"/>
              </a:solidFill>
              <a:latin typeface="Calibri" panose="020F0502020204030204" pitchFamily="34" charset="0"/>
              <a:cs typeface="Calibri" panose="020F0502020204030204" pitchFamily="34" charset="0"/>
            </a:endParaRPr>
          </a:p>
          <a:p>
            <a:pPr algn="ctr">
              <a:lnSpc>
                <a:spcPct val="115000"/>
              </a:lnSpc>
              <a:spcBef>
                <a:spcPct val="0"/>
              </a:spcBef>
              <a:buFontTx/>
              <a:buNone/>
            </a:pPr>
            <a:r>
              <a:rPr lang="en-GB" altLang="en-US" sz="2400" b="1" i="1" dirty="0">
                <a:solidFill>
                  <a:srgbClr val="00B050"/>
                </a:solidFill>
                <a:latin typeface="Calibri" panose="020F0502020204030204" pitchFamily="34" charset="0"/>
                <a:cs typeface="Calibri" panose="020F0502020204030204" pitchFamily="34" charset="0"/>
              </a:rPr>
              <a:t>We challenge ourselves and celebrate successes as we create our pathway for the future.</a:t>
            </a:r>
          </a:p>
          <a:p>
            <a:pPr algn="ctr">
              <a:lnSpc>
                <a:spcPct val="115000"/>
              </a:lnSpc>
              <a:spcBef>
                <a:spcPct val="0"/>
              </a:spcBef>
              <a:buFontTx/>
              <a:buNone/>
            </a:pPr>
            <a:r>
              <a:rPr lang="en-GB" altLang="en-US" sz="2400" b="1" i="1" dirty="0">
                <a:solidFill>
                  <a:srgbClr val="FF0000"/>
                </a:solidFill>
                <a:latin typeface="Calibri" panose="020F0502020204030204" pitchFamily="34" charset="0"/>
                <a:cs typeface="Calibri" panose="020F0502020204030204" pitchFamily="34" charset="0"/>
              </a:rPr>
              <a:t>This is us!</a:t>
            </a:r>
          </a:p>
        </p:txBody>
      </p:sp>
      <p:sp>
        <p:nvSpPr>
          <p:cNvPr id="6149" name="TextBox 4"/>
          <p:cNvSpPr txBox="1">
            <a:spLocks noChangeArrowheads="1"/>
          </p:cNvSpPr>
          <p:nvPr/>
        </p:nvSpPr>
        <p:spPr bwMode="auto">
          <a:xfrm>
            <a:off x="415925" y="333375"/>
            <a:ext cx="84709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en-US" sz="2800" b="1" i="1">
                <a:solidFill>
                  <a:srgbClr val="008000"/>
                </a:solidFill>
                <a:latin typeface="Calibri" panose="020F0502020204030204" pitchFamily="34" charset="0"/>
              </a:rPr>
              <a:t>What does it mean to be part of Abbots Green?</a:t>
            </a:r>
          </a:p>
        </p:txBody>
      </p:sp>
      <p:pic>
        <p:nvPicPr>
          <p:cNvPr id="2" name="Recorded Sound">
            <a:hlinkClick r:id="" action="ppaction://media"/>
            <a:extLst>
              <a:ext uri="{FF2B5EF4-FFF2-40B4-BE49-F238E27FC236}">
                <a16:creationId xmlns:a16="http://schemas.microsoft.com/office/drawing/2014/main" id="{0CD7FBB9-5BEA-4C90-BE67-7DE6BBED7D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94477" y="437673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7"/>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149" name="Rectangle 7"/>
          <p:cNvSpPr>
            <a:spLocks noChangeArrowheads="1"/>
          </p:cNvSpPr>
          <p:nvPr/>
        </p:nvSpPr>
        <p:spPr bwMode="auto">
          <a:xfrm>
            <a:off x="334963" y="1233488"/>
            <a:ext cx="8474075"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defRPr/>
            </a:pPr>
            <a:r>
              <a:rPr lang="en-GB" altLang="en-US" sz="2000" b="1" dirty="0">
                <a:solidFill>
                  <a:srgbClr val="00B050"/>
                </a:solidFill>
                <a:latin typeface="Comic Sans MS" panose="030F0702030302020204" pitchFamily="66" charset="0"/>
                <a:cs typeface="Calibri" panose="020F0502020204030204" pitchFamily="34" charset="0"/>
              </a:rPr>
              <a:t>Our aims from this presentation are to:</a:t>
            </a:r>
          </a:p>
          <a:p>
            <a:pPr marL="285750" indent="-285750" algn="ctr" eaLnBrk="1" hangingPunct="1">
              <a:spcBef>
                <a:spcPct val="0"/>
              </a:spcBef>
              <a:buFont typeface="Wingdings" panose="05000000000000000000" pitchFamily="2" charset="2"/>
              <a:buChar char="Ø"/>
              <a:defRPr/>
            </a:pPr>
            <a:endParaRPr lang="en-GB" altLang="en-US" sz="1800" dirty="0">
              <a:latin typeface="Comic Sans MS" panose="030F0702030302020204" pitchFamily="66" charset="0"/>
              <a:cs typeface="Calibri" panose="020F0502020204030204" pitchFamily="34" charset="0"/>
            </a:endParaRPr>
          </a:p>
          <a:p>
            <a:pPr marL="285750" indent="-285750" algn="just" eaLnBrk="1" hangingPunct="1">
              <a:spcBef>
                <a:spcPct val="0"/>
              </a:spcBef>
              <a:buFont typeface="Wingdings" panose="05000000000000000000" pitchFamily="2" charset="2"/>
              <a:buChar char="Ø"/>
              <a:defRPr/>
            </a:pPr>
            <a:r>
              <a:rPr lang="en-GB" altLang="en-US" sz="1800" dirty="0">
                <a:latin typeface="Comic Sans MS" panose="030F0702030302020204" pitchFamily="66" charset="0"/>
                <a:cs typeface="Calibri" panose="020F0502020204030204" pitchFamily="34" charset="0"/>
              </a:rPr>
              <a:t>Explore the Early Years Foundation Stage Curriculum.</a:t>
            </a:r>
          </a:p>
          <a:p>
            <a:pPr marL="285750" indent="-285750" algn="just" eaLnBrk="1" hangingPunct="1">
              <a:spcBef>
                <a:spcPct val="0"/>
              </a:spcBef>
              <a:buFont typeface="Wingdings" panose="05000000000000000000" pitchFamily="2" charset="2"/>
              <a:buChar char="Ø"/>
              <a:defRPr/>
            </a:pPr>
            <a:r>
              <a:rPr lang="en-GB" altLang="en-US" sz="1800" dirty="0">
                <a:latin typeface="Comic Sans MS" panose="030F0702030302020204" pitchFamily="66" charset="0"/>
                <a:cs typeface="Calibri" panose="020F0502020204030204" pitchFamily="34" charset="0"/>
              </a:rPr>
              <a:t>Explain our routines in Reception. </a:t>
            </a:r>
          </a:p>
          <a:p>
            <a:pPr marL="285750" indent="-285750" algn="just" eaLnBrk="1" hangingPunct="1">
              <a:spcBef>
                <a:spcPct val="0"/>
              </a:spcBef>
              <a:buFont typeface="Wingdings" panose="05000000000000000000" pitchFamily="2" charset="2"/>
              <a:buChar char="Ø"/>
              <a:defRPr/>
            </a:pPr>
            <a:r>
              <a:rPr lang="en-GB" altLang="en-US" sz="1800" dirty="0">
                <a:latin typeface="Comic Sans MS" panose="030F0702030302020204" pitchFamily="66" charset="0"/>
                <a:cs typeface="Calibri" panose="020F0502020204030204" pitchFamily="34" charset="0"/>
              </a:rPr>
              <a:t>Give a more informed understanding of starting school at Abbots Green.</a:t>
            </a:r>
          </a:p>
          <a:p>
            <a:pPr marL="285750" indent="-285750" algn="just" eaLnBrk="1" hangingPunct="1">
              <a:spcBef>
                <a:spcPct val="0"/>
              </a:spcBef>
              <a:buFont typeface="Wingdings" panose="05000000000000000000" pitchFamily="2" charset="2"/>
              <a:buChar char="Ø"/>
              <a:defRPr/>
            </a:pPr>
            <a:r>
              <a:rPr lang="en-GB" altLang="en-US" sz="1800" dirty="0">
                <a:solidFill>
                  <a:srgbClr val="FF0000"/>
                </a:solidFill>
                <a:latin typeface="Comic Sans MS" panose="030F0702030302020204" pitchFamily="66" charset="0"/>
                <a:cs typeface="Calibri" panose="020F0502020204030204" pitchFamily="34" charset="0"/>
              </a:rPr>
              <a:t>Answer any questions you may have.?</a:t>
            </a:r>
          </a:p>
          <a:p>
            <a:pPr lvl="3" eaLnBrk="1" hangingPunct="1">
              <a:spcBef>
                <a:spcPct val="0"/>
              </a:spcBef>
              <a:buFontTx/>
              <a:buNone/>
              <a:defRPr/>
            </a:pPr>
            <a:endParaRPr lang="en-GB" altLang="en-US" dirty="0">
              <a:cs typeface="Times New Roman" panose="02020603050405020304" pitchFamily="18" charset="0"/>
            </a:endParaRPr>
          </a:p>
        </p:txBody>
      </p:sp>
      <p:sp>
        <p:nvSpPr>
          <p:cNvPr id="7173" name="Rectangle 7"/>
          <p:cNvSpPr>
            <a:spLocks noChangeArrowheads="1"/>
          </p:cNvSpPr>
          <p:nvPr/>
        </p:nvSpPr>
        <p:spPr bwMode="auto">
          <a:xfrm>
            <a:off x="3025775" y="446088"/>
            <a:ext cx="3092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tabLst>
                <a:tab pos="2636838" algn="ctr"/>
                <a:tab pos="5273675" algn="r"/>
              </a:tabLst>
              <a:defRPr sz="3200">
                <a:solidFill>
                  <a:schemeClr val="tx1"/>
                </a:solidFill>
                <a:latin typeface="Arial" panose="020B0604020202020204" pitchFamily="34" charset="0"/>
              </a:defRPr>
            </a:lvl1pPr>
            <a:lvl2pPr marL="742950" indent="-285750">
              <a:spcBef>
                <a:spcPct val="20000"/>
              </a:spcBef>
              <a:buChar char="–"/>
              <a:tabLst>
                <a:tab pos="2636838" algn="ctr"/>
                <a:tab pos="5273675" algn="r"/>
              </a:tabLst>
              <a:defRPr sz="2800">
                <a:solidFill>
                  <a:schemeClr val="tx1"/>
                </a:solidFill>
                <a:latin typeface="Arial" panose="020B0604020202020204" pitchFamily="34" charset="0"/>
              </a:defRPr>
            </a:lvl2pPr>
            <a:lvl3pPr marL="1143000" indent="-228600">
              <a:spcBef>
                <a:spcPct val="20000"/>
              </a:spcBef>
              <a:buChar char="•"/>
              <a:tabLst>
                <a:tab pos="2636838" algn="ctr"/>
                <a:tab pos="5273675" algn="r"/>
              </a:tabLst>
              <a:defRPr sz="2400">
                <a:solidFill>
                  <a:schemeClr val="tx1"/>
                </a:solidFill>
                <a:latin typeface="Arial" panose="020B0604020202020204" pitchFamily="34" charset="0"/>
              </a:defRPr>
            </a:lvl3pPr>
            <a:lvl4pPr marL="1600200" indent="-228600">
              <a:spcBef>
                <a:spcPct val="20000"/>
              </a:spcBef>
              <a:buChar char="–"/>
              <a:tabLst>
                <a:tab pos="2636838" algn="ctr"/>
                <a:tab pos="5273675" algn="r"/>
              </a:tabLst>
              <a:defRPr sz="2000">
                <a:solidFill>
                  <a:schemeClr val="tx1"/>
                </a:solidFill>
                <a:latin typeface="Arial" panose="020B0604020202020204" pitchFamily="34" charset="0"/>
              </a:defRPr>
            </a:lvl4pPr>
            <a:lvl5pPr marL="2057400" indent="-228600">
              <a:spcBef>
                <a:spcPct val="20000"/>
              </a:spcBef>
              <a:buChar char="»"/>
              <a:tabLst>
                <a:tab pos="2636838" algn="ctr"/>
                <a:tab pos="5273675" algn="r"/>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636838" algn="ctr"/>
                <a:tab pos="5273675" algn="r"/>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636838" algn="ctr"/>
                <a:tab pos="5273675" algn="r"/>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636838" algn="ctr"/>
                <a:tab pos="5273675" algn="r"/>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636838" algn="ctr"/>
                <a:tab pos="5273675" algn="r"/>
              </a:tabLst>
              <a:defRPr sz="2000">
                <a:solidFill>
                  <a:schemeClr val="tx1"/>
                </a:solidFill>
                <a:latin typeface="Arial" panose="020B0604020202020204" pitchFamily="34" charset="0"/>
              </a:defRPr>
            </a:lvl9pPr>
          </a:lstStyle>
          <a:p>
            <a:pPr algn="ctr">
              <a:spcBef>
                <a:spcPct val="0"/>
              </a:spcBef>
              <a:buFontTx/>
              <a:buNone/>
            </a:pPr>
            <a:r>
              <a:rPr lang="en-GB" altLang="en-US" sz="2000" b="1">
                <a:solidFill>
                  <a:srgbClr val="00B050"/>
                </a:solidFill>
                <a:latin typeface="Comic Sans MS" panose="030F0702030302020204" pitchFamily="66" charset="0"/>
                <a:cs typeface="Calibri" panose="020F0502020204030204" pitchFamily="34" charset="0"/>
              </a:rPr>
              <a:t>Abbots Green Academy</a:t>
            </a:r>
            <a:endParaRPr lang="en-GB" altLang="en-US" sz="2400">
              <a:latin typeface="Comic Sans MS" panose="030F0702030302020204" pitchFamily="66" charset="0"/>
              <a:cs typeface="Calibri" panose="020F0502020204030204" pitchFamily="34" charset="0"/>
            </a:endParaRPr>
          </a:p>
        </p:txBody>
      </p:sp>
      <p:pic>
        <p:nvPicPr>
          <p:cNvPr id="7174"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31125" y="282575"/>
            <a:ext cx="960438"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4963" y="3541190"/>
            <a:ext cx="2843808" cy="2124079"/>
          </a:xfrm>
          <a:prstGeom prst="rect">
            <a:avLst/>
          </a:prstGeom>
          <a:ln w="38100">
            <a:solidFill>
              <a:srgbClr val="008000"/>
            </a:solidFill>
          </a:ln>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3085299" y="3475541"/>
            <a:ext cx="3212978" cy="2399817"/>
          </a:xfrm>
          <a:prstGeom prst="rect">
            <a:avLst/>
          </a:prstGeom>
          <a:ln w="38100">
            <a:solidFill>
              <a:srgbClr val="008000"/>
            </a:solidFill>
          </a:ln>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6013703" y="3564831"/>
            <a:ext cx="2780508" cy="2076799"/>
          </a:xfrm>
          <a:prstGeom prst="rect">
            <a:avLst/>
          </a:prstGeom>
          <a:ln w="38100">
            <a:solidFill>
              <a:srgbClr val="008000"/>
            </a:solidFill>
          </a:ln>
        </p:spPr>
      </p:pic>
      <p:pic>
        <p:nvPicPr>
          <p:cNvPr id="3" name="Recorded Sound">
            <a:hlinkClick r:id="" action="ppaction://media"/>
            <a:extLst>
              <a:ext uri="{FF2B5EF4-FFF2-40B4-BE49-F238E27FC236}">
                <a16:creationId xmlns:a16="http://schemas.microsoft.com/office/drawing/2014/main" id="{862CCD6B-2C4E-45E6-B638-F1D1532C0E0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028037" y="369309"/>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2"/>
          <p:cNvSpPr txBox="1">
            <a:spLocks noChangeArrowheads="1"/>
          </p:cNvSpPr>
          <p:nvPr/>
        </p:nvSpPr>
        <p:spPr bwMode="auto">
          <a:xfrm>
            <a:off x="373063" y="188913"/>
            <a:ext cx="8591550" cy="667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2000" dirty="0">
                <a:solidFill>
                  <a:srgbClr val="00B050"/>
                </a:solidFill>
                <a:latin typeface="Comic Sans MS" panose="030F0702030302020204" pitchFamily="66" charset="0"/>
              </a:rPr>
              <a:t>The Early Years Foundation Stage Curriculum (EYFS)</a:t>
            </a:r>
          </a:p>
          <a:p>
            <a:pPr algn="ctr" eaLnBrk="1" hangingPunct="1">
              <a:spcBef>
                <a:spcPct val="0"/>
              </a:spcBef>
              <a:buFontTx/>
              <a:buNone/>
            </a:pPr>
            <a:endParaRPr lang="en-GB" altLang="en-US" sz="800" b="1" dirty="0">
              <a:latin typeface="Comic Sans MS" panose="030F0702030302020204" pitchFamily="66" charset="0"/>
            </a:endParaRPr>
          </a:p>
          <a:p>
            <a:pPr eaLnBrk="1" hangingPunct="1">
              <a:spcBef>
                <a:spcPct val="0"/>
              </a:spcBef>
              <a:buFontTx/>
              <a:buNone/>
            </a:pPr>
            <a:r>
              <a:rPr lang="en-GB" altLang="en-US" sz="1600" b="1" dirty="0">
                <a:latin typeface="Comic Sans MS" panose="030F0702030302020204" pitchFamily="66" charset="0"/>
              </a:rPr>
              <a:t>7 Areas of Learning and Development</a:t>
            </a:r>
          </a:p>
          <a:p>
            <a:pPr eaLnBrk="1" hangingPunct="1">
              <a:spcBef>
                <a:spcPct val="0"/>
              </a:spcBef>
              <a:buFontTx/>
              <a:buNone/>
            </a:pPr>
            <a:endParaRPr lang="en-GB" altLang="en-US" sz="800" b="1" dirty="0">
              <a:latin typeface="Comic Sans MS" panose="030F0702030302020204" pitchFamily="66" charset="0"/>
            </a:endParaRPr>
          </a:p>
          <a:p>
            <a:pPr eaLnBrk="1" hangingPunct="1">
              <a:spcBef>
                <a:spcPct val="0"/>
              </a:spcBef>
              <a:buFontTx/>
              <a:buNone/>
            </a:pPr>
            <a:r>
              <a:rPr lang="en-GB" altLang="en-US" sz="1600" b="1" dirty="0">
                <a:latin typeface="Comic Sans MS" panose="030F0702030302020204" pitchFamily="66" charset="0"/>
              </a:rPr>
              <a:t>Prime Areas</a:t>
            </a:r>
          </a:p>
          <a:p>
            <a:pPr eaLnBrk="1" hangingPunct="1">
              <a:spcBef>
                <a:spcPct val="0"/>
              </a:spcBef>
              <a:buFontTx/>
              <a:buNone/>
            </a:pPr>
            <a:r>
              <a:rPr lang="en-GB" altLang="en-US" sz="1600" b="1" u="sng" dirty="0">
                <a:solidFill>
                  <a:srgbClr val="FF66FF"/>
                </a:solidFill>
                <a:latin typeface="Comic Sans MS" panose="030F0702030302020204" pitchFamily="66" charset="0"/>
              </a:rPr>
              <a:t>Personal, Social and Emotional Development</a:t>
            </a:r>
          </a:p>
          <a:p>
            <a:pPr eaLnBrk="1" hangingPunct="1">
              <a:spcBef>
                <a:spcPct val="0"/>
              </a:spcBef>
              <a:buFontTx/>
              <a:buNone/>
            </a:pPr>
            <a:r>
              <a:rPr lang="en-GB" altLang="en-US" sz="1600" i="1" dirty="0">
                <a:solidFill>
                  <a:srgbClr val="FF66FF"/>
                </a:solidFill>
                <a:latin typeface="Comic Sans MS" panose="030F0702030302020204" pitchFamily="66" charset="0"/>
              </a:rPr>
              <a:t>Making relationships	Self-confidence and self-awareness</a:t>
            </a:r>
          </a:p>
          <a:p>
            <a:pPr eaLnBrk="1" hangingPunct="1">
              <a:spcBef>
                <a:spcPct val="0"/>
              </a:spcBef>
              <a:buFontTx/>
              <a:buNone/>
            </a:pPr>
            <a:r>
              <a:rPr lang="en-GB" altLang="en-US" sz="1600" i="1" dirty="0">
                <a:solidFill>
                  <a:srgbClr val="FF66FF"/>
                </a:solidFill>
                <a:latin typeface="Comic Sans MS" panose="030F0702030302020204" pitchFamily="66" charset="0"/>
              </a:rPr>
              <a:t>Managing feelings and behaviour</a:t>
            </a:r>
          </a:p>
          <a:p>
            <a:pPr eaLnBrk="1" hangingPunct="1">
              <a:spcBef>
                <a:spcPct val="0"/>
              </a:spcBef>
              <a:buFontTx/>
              <a:buNone/>
            </a:pPr>
            <a:endParaRPr lang="en-GB" altLang="en-US" sz="800" i="1" dirty="0">
              <a:solidFill>
                <a:srgbClr val="FF66FF"/>
              </a:solidFill>
              <a:latin typeface="Comic Sans MS" panose="030F0702030302020204" pitchFamily="66" charset="0"/>
            </a:endParaRPr>
          </a:p>
          <a:p>
            <a:pPr eaLnBrk="1" hangingPunct="1">
              <a:spcBef>
                <a:spcPct val="0"/>
              </a:spcBef>
              <a:buFontTx/>
              <a:buNone/>
            </a:pPr>
            <a:r>
              <a:rPr lang="en-GB" altLang="en-US" sz="1600" b="1" u="sng" dirty="0">
                <a:solidFill>
                  <a:srgbClr val="FF0000"/>
                </a:solidFill>
                <a:latin typeface="Comic Sans MS" panose="030F0702030302020204" pitchFamily="66" charset="0"/>
              </a:rPr>
              <a:t>Physical Development</a:t>
            </a:r>
          </a:p>
          <a:p>
            <a:pPr eaLnBrk="1" hangingPunct="1">
              <a:spcBef>
                <a:spcPct val="0"/>
              </a:spcBef>
              <a:buFontTx/>
              <a:buNone/>
            </a:pPr>
            <a:r>
              <a:rPr lang="en-GB" altLang="en-US" sz="1600" i="1" dirty="0">
                <a:solidFill>
                  <a:srgbClr val="FF0000"/>
                </a:solidFill>
                <a:latin typeface="Comic Sans MS" panose="030F0702030302020204" pitchFamily="66" charset="0"/>
              </a:rPr>
              <a:t>Moving and handling	Health and self-care</a:t>
            </a:r>
          </a:p>
          <a:p>
            <a:pPr eaLnBrk="1" hangingPunct="1">
              <a:spcBef>
                <a:spcPct val="0"/>
              </a:spcBef>
              <a:buFontTx/>
              <a:buNone/>
            </a:pPr>
            <a:endParaRPr lang="en-GB" altLang="en-US" sz="800" i="1" dirty="0">
              <a:solidFill>
                <a:srgbClr val="FF0000"/>
              </a:solidFill>
              <a:latin typeface="Comic Sans MS" panose="030F0702030302020204" pitchFamily="66" charset="0"/>
            </a:endParaRPr>
          </a:p>
          <a:p>
            <a:pPr eaLnBrk="1" hangingPunct="1">
              <a:spcBef>
                <a:spcPct val="0"/>
              </a:spcBef>
              <a:buFontTx/>
              <a:buNone/>
            </a:pPr>
            <a:r>
              <a:rPr lang="en-GB" altLang="en-US" sz="1600" b="1" u="sng" dirty="0">
                <a:solidFill>
                  <a:srgbClr val="F2800E"/>
                </a:solidFill>
                <a:latin typeface="Comic Sans MS" panose="030F0702030302020204" pitchFamily="66" charset="0"/>
              </a:rPr>
              <a:t>Communication and Language </a:t>
            </a:r>
          </a:p>
          <a:p>
            <a:pPr eaLnBrk="1" hangingPunct="1">
              <a:spcBef>
                <a:spcPct val="0"/>
              </a:spcBef>
              <a:buFontTx/>
              <a:buNone/>
            </a:pPr>
            <a:r>
              <a:rPr lang="en-GB" altLang="en-US" sz="1600" i="1" dirty="0">
                <a:solidFill>
                  <a:srgbClr val="F2800E"/>
                </a:solidFill>
                <a:latin typeface="Comic Sans MS" panose="030F0702030302020204" pitchFamily="66" charset="0"/>
              </a:rPr>
              <a:t>Listening and attention	Understanding</a:t>
            </a:r>
          </a:p>
          <a:p>
            <a:pPr eaLnBrk="1" hangingPunct="1">
              <a:spcBef>
                <a:spcPct val="0"/>
              </a:spcBef>
              <a:buFontTx/>
              <a:buNone/>
            </a:pPr>
            <a:r>
              <a:rPr lang="en-GB" altLang="en-US" sz="1600" i="1" dirty="0">
                <a:solidFill>
                  <a:srgbClr val="F2800E"/>
                </a:solidFill>
                <a:latin typeface="Comic Sans MS" panose="030F0702030302020204" pitchFamily="66" charset="0"/>
              </a:rPr>
              <a:t>Speaking</a:t>
            </a:r>
          </a:p>
          <a:p>
            <a:pPr eaLnBrk="1" hangingPunct="1">
              <a:spcBef>
                <a:spcPct val="0"/>
              </a:spcBef>
              <a:buFontTx/>
              <a:buNone/>
            </a:pPr>
            <a:endParaRPr lang="en-GB" altLang="en-US" sz="800" dirty="0">
              <a:latin typeface="Comic Sans MS" panose="030F0702030302020204" pitchFamily="66" charset="0"/>
            </a:endParaRPr>
          </a:p>
          <a:p>
            <a:pPr eaLnBrk="1" hangingPunct="1">
              <a:spcBef>
                <a:spcPct val="0"/>
              </a:spcBef>
              <a:buFontTx/>
              <a:buNone/>
            </a:pPr>
            <a:r>
              <a:rPr lang="en-GB" altLang="en-US" sz="1600" b="1" dirty="0">
                <a:latin typeface="Comic Sans MS" panose="030F0702030302020204" pitchFamily="66" charset="0"/>
              </a:rPr>
              <a:t>Specific Areas</a:t>
            </a:r>
          </a:p>
          <a:p>
            <a:pPr eaLnBrk="1" hangingPunct="1">
              <a:spcBef>
                <a:spcPct val="0"/>
              </a:spcBef>
              <a:buFontTx/>
              <a:buNone/>
            </a:pPr>
            <a:r>
              <a:rPr lang="en-GB" altLang="en-US" sz="1600" b="1" u="sng" dirty="0">
                <a:solidFill>
                  <a:srgbClr val="FFCC00"/>
                </a:solidFill>
                <a:latin typeface="Comic Sans MS" panose="030F0702030302020204" pitchFamily="66" charset="0"/>
              </a:rPr>
              <a:t>Literacy </a:t>
            </a:r>
          </a:p>
          <a:p>
            <a:pPr eaLnBrk="1" hangingPunct="1">
              <a:spcBef>
                <a:spcPct val="0"/>
              </a:spcBef>
              <a:buFontTx/>
              <a:buNone/>
            </a:pPr>
            <a:r>
              <a:rPr lang="en-GB" altLang="en-US" sz="1600" i="1" dirty="0">
                <a:solidFill>
                  <a:srgbClr val="FFCC00"/>
                </a:solidFill>
                <a:latin typeface="Comic Sans MS" panose="030F0702030302020204" pitchFamily="66" charset="0"/>
              </a:rPr>
              <a:t>Reading</a:t>
            </a:r>
            <a:r>
              <a:rPr lang="en-GB" altLang="en-US" sz="1600" b="1" i="1" dirty="0">
                <a:solidFill>
                  <a:srgbClr val="FFCC00"/>
                </a:solidFill>
                <a:latin typeface="Comic Sans MS" panose="030F0702030302020204" pitchFamily="66" charset="0"/>
              </a:rPr>
              <a:t>	</a:t>
            </a:r>
            <a:r>
              <a:rPr lang="en-GB" altLang="en-US" sz="1600" i="1" dirty="0">
                <a:solidFill>
                  <a:srgbClr val="FFCC00"/>
                </a:solidFill>
                <a:latin typeface="Comic Sans MS" panose="030F0702030302020204" pitchFamily="66" charset="0"/>
              </a:rPr>
              <a:t>Writing</a:t>
            </a:r>
          </a:p>
          <a:p>
            <a:pPr eaLnBrk="1" hangingPunct="1">
              <a:spcBef>
                <a:spcPct val="0"/>
              </a:spcBef>
              <a:buFontTx/>
              <a:buNone/>
            </a:pPr>
            <a:endParaRPr lang="en-GB" altLang="en-US" sz="800" i="1" dirty="0">
              <a:solidFill>
                <a:srgbClr val="FFCC00"/>
              </a:solidFill>
              <a:latin typeface="Comic Sans MS" panose="030F0702030302020204" pitchFamily="66" charset="0"/>
            </a:endParaRPr>
          </a:p>
          <a:p>
            <a:pPr eaLnBrk="1" hangingPunct="1">
              <a:spcBef>
                <a:spcPct val="0"/>
              </a:spcBef>
              <a:buFontTx/>
              <a:buNone/>
            </a:pPr>
            <a:r>
              <a:rPr lang="en-GB" altLang="en-US" sz="1600" b="1" u="sng" dirty="0">
                <a:solidFill>
                  <a:srgbClr val="0000FF"/>
                </a:solidFill>
                <a:latin typeface="Comic Sans MS" panose="030F0702030302020204" pitchFamily="66" charset="0"/>
              </a:rPr>
              <a:t>Mathematics </a:t>
            </a:r>
          </a:p>
          <a:p>
            <a:pPr eaLnBrk="1" hangingPunct="1">
              <a:spcBef>
                <a:spcPct val="0"/>
              </a:spcBef>
              <a:buFontTx/>
              <a:buNone/>
            </a:pPr>
            <a:r>
              <a:rPr lang="en-GB" altLang="en-US" sz="1600" i="1" dirty="0">
                <a:solidFill>
                  <a:srgbClr val="0000FF"/>
                </a:solidFill>
                <a:latin typeface="Comic Sans MS" panose="030F0702030302020204" pitchFamily="66" charset="0"/>
              </a:rPr>
              <a:t>Numbers	       Shape, space and measure</a:t>
            </a:r>
          </a:p>
          <a:p>
            <a:pPr eaLnBrk="1" hangingPunct="1">
              <a:spcBef>
                <a:spcPct val="0"/>
              </a:spcBef>
              <a:buFontTx/>
              <a:buNone/>
            </a:pPr>
            <a:endParaRPr lang="en-GB" altLang="en-US" sz="800" dirty="0">
              <a:latin typeface="Comic Sans MS" panose="030F0702030302020204" pitchFamily="66" charset="0"/>
            </a:endParaRPr>
          </a:p>
          <a:p>
            <a:pPr eaLnBrk="1" hangingPunct="1">
              <a:spcBef>
                <a:spcPct val="0"/>
              </a:spcBef>
              <a:buFontTx/>
              <a:buNone/>
            </a:pPr>
            <a:r>
              <a:rPr lang="en-GB" altLang="en-US" sz="1600" b="1" u="sng" dirty="0">
                <a:solidFill>
                  <a:srgbClr val="008000"/>
                </a:solidFill>
                <a:latin typeface="Comic Sans MS" panose="030F0702030302020204" pitchFamily="66" charset="0"/>
              </a:rPr>
              <a:t>Understanding the World </a:t>
            </a:r>
          </a:p>
          <a:p>
            <a:pPr eaLnBrk="1" hangingPunct="1">
              <a:spcBef>
                <a:spcPct val="0"/>
              </a:spcBef>
              <a:buFontTx/>
              <a:buNone/>
            </a:pPr>
            <a:r>
              <a:rPr lang="en-GB" altLang="en-US" sz="1600" i="1" dirty="0">
                <a:solidFill>
                  <a:srgbClr val="008000"/>
                </a:solidFill>
                <a:latin typeface="Comic Sans MS" panose="030F0702030302020204" pitchFamily="66" charset="0"/>
              </a:rPr>
              <a:t>People and communities</a:t>
            </a:r>
          </a:p>
          <a:p>
            <a:pPr eaLnBrk="1" hangingPunct="1">
              <a:spcBef>
                <a:spcPct val="0"/>
              </a:spcBef>
              <a:buFontTx/>
              <a:buNone/>
            </a:pPr>
            <a:r>
              <a:rPr lang="en-GB" altLang="en-US" sz="1600" i="1" dirty="0">
                <a:solidFill>
                  <a:srgbClr val="008000"/>
                </a:solidFill>
                <a:latin typeface="Comic Sans MS" panose="030F0702030302020204" pitchFamily="66" charset="0"/>
              </a:rPr>
              <a:t>The world         Technology</a:t>
            </a:r>
          </a:p>
          <a:p>
            <a:pPr eaLnBrk="1" hangingPunct="1">
              <a:spcBef>
                <a:spcPct val="0"/>
              </a:spcBef>
              <a:buFontTx/>
              <a:buNone/>
            </a:pPr>
            <a:endParaRPr lang="en-GB" altLang="en-US" sz="800" dirty="0">
              <a:latin typeface="Comic Sans MS" panose="030F0702030302020204" pitchFamily="66" charset="0"/>
            </a:endParaRPr>
          </a:p>
          <a:p>
            <a:pPr eaLnBrk="1" hangingPunct="1">
              <a:spcBef>
                <a:spcPct val="0"/>
              </a:spcBef>
              <a:buFontTx/>
              <a:buNone/>
            </a:pPr>
            <a:r>
              <a:rPr lang="en-GB" altLang="en-US" sz="1600" b="1" u="sng" dirty="0">
                <a:solidFill>
                  <a:srgbClr val="7030A0"/>
                </a:solidFill>
                <a:latin typeface="Comic Sans MS" panose="030F0702030302020204" pitchFamily="66" charset="0"/>
              </a:rPr>
              <a:t>Expressive Arts and Design </a:t>
            </a:r>
          </a:p>
          <a:p>
            <a:pPr eaLnBrk="1" hangingPunct="1">
              <a:spcBef>
                <a:spcPct val="0"/>
              </a:spcBef>
              <a:buFontTx/>
              <a:buNone/>
            </a:pPr>
            <a:r>
              <a:rPr lang="en-GB" altLang="en-US" sz="1600" i="1" dirty="0">
                <a:solidFill>
                  <a:srgbClr val="7030A0"/>
                </a:solidFill>
                <a:latin typeface="Comic Sans MS" panose="030F0702030302020204" pitchFamily="66" charset="0"/>
              </a:rPr>
              <a:t>Exploring and using media and materials</a:t>
            </a:r>
          </a:p>
          <a:p>
            <a:pPr eaLnBrk="1" hangingPunct="1">
              <a:spcBef>
                <a:spcPct val="0"/>
              </a:spcBef>
              <a:buFontTx/>
              <a:buNone/>
            </a:pPr>
            <a:r>
              <a:rPr lang="en-GB" altLang="en-US" sz="1600" i="1" dirty="0">
                <a:solidFill>
                  <a:srgbClr val="7030A0"/>
                </a:solidFill>
                <a:latin typeface="Comic Sans MS" panose="030F0702030302020204" pitchFamily="66" charset="0"/>
              </a:rPr>
              <a:t>Being imaginative</a:t>
            </a:r>
          </a:p>
        </p:txBody>
      </p:sp>
      <p:pic>
        <p:nvPicPr>
          <p:cNvPr id="9219"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5084763"/>
            <a:ext cx="2708275"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he EYFS Curriculu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6763" y="260648"/>
            <a:ext cx="406400" cy="406400"/>
          </a:xfrm>
          <a:prstGeom prst="rect">
            <a:avLst/>
          </a:prstGeom>
        </p:spPr>
      </p:pic>
      <p:pic>
        <p:nvPicPr>
          <p:cNvPr id="3" name="Picture 2"/>
          <p:cNvPicPr>
            <a:picLocks noChangeAspect="1"/>
          </p:cNvPicPr>
          <p:nvPr/>
        </p:nvPicPr>
        <p:blipFill>
          <a:blip r:embed="rId7"/>
          <a:stretch>
            <a:fillRect/>
          </a:stretch>
        </p:blipFill>
        <p:spPr>
          <a:xfrm>
            <a:off x="5519083" y="2060848"/>
            <a:ext cx="3249780" cy="2013695"/>
          </a:xfrm>
          <a:prstGeom prst="rect">
            <a:avLst/>
          </a:prstGeom>
          <a:ln w="38100">
            <a:solidFill>
              <a:srgbClr val="008000"/>
            </a:solidFill>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9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1"/>
          <p:cNvSpPr txBox="1">
            <a:spLocks noChangeArrowheads="1"/>
          </p:cNvSpPr>
          <p:nvPr/>
        </p:nvSpPr>
        <p:spPr bwMode="auto">
          <a:xfrm>
            <a:off x="395288" y="260350"/>
            <a:ext cx="8748712"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2400" b="1" dirty="0">
                <a:solidFill>
                  <a:srgbClr val="00B050"/>
                </a:solidFill>
                <a:latin typeface="Comic Sans MS" panose="030F0702030302020204" pitchFamily="66" charset="0"/>
              </a:rPr>
              <a:t>Characteristics of Effective learning</a:t>
            </a:r>
          </a:p>
          <a:p>
            <a:pPr algn="ctr" eaLnBrk="1" hangingPunct="1">
              <a:spcBef>
                <a:spcPct val="0"/>
              </a:spcBef>
              <a:buFontTx/>
              <a:buNone/>
            </a:pPr>
            <a:endParaRPr lang="en-GB" altLang="en-US" sz="2400" b="1" dirty="0">
              <a:latin typeface="Comic Sans MS" panose="030F0702030302020204" pitchFamily="66" charset="0"/>
            </a:endParaRPr>
          </a:p>
          <a:p>
            <a:pPr eaLnBrk="1" hangingPunct="1">
              <a:spcBef>
                <a:spcPct val="0"/>
              </a:spcBef>
              <a:buFontTx/>
              <a:buNone/>
            </a:pPr>
            <a:r>
              <a:rPr lang="en-GB" altLang="en-US" sz="2400" b="1" dirty="0">
                <a:solidFill>
                  <a:srgbClr val="33CC33"/>
                </a:solidFill>
                <a:latin typeface="Comic Sans MS" panose="030F0702030302020204" pitchFamily="66" charset="0"/>
              </a:rPr>
              <a:t>Playing and Exploring (engagement)</a:t>
            </a:r>
          </a:p>
          <a:p>
            <a:pPr eaLnBrk="1" hangingPunct="1">
              <a:spcBef>
                <a:spcPct val="0"/>
              </a:spcBef>
              <a:buFontTx/>
              <a:buNone/>
            </a:pPr>
            <a:r>
              <a:rPr lang="en-GB" altLang="en-US" sz="2400" b="1" dirty="0">
                <a:latin typeface="Comic Sans MS" panose="030F0702030302020204" pitchFamily="66" charset="0"/>
              </a:rPr>
              <a:t>Finding out and exploring</a:t>
            </a:r>
          </a:p>
          <a:p>
            <a:pPr eaLnBrk="1" hangingPunct="1">
              <a:spcBef>
                <a:spcPct val="0"/>
              </a:spcBef>
              <a:buFontTx/>
              <a:buNone/>
            </a:pPr>
            <a:r>
              <a:rPr lang="en-GB" altLang="en-US" sz="2400" b="1" dirty="0">
                <a:latin typeface="Comic Sans MS" panose="030F0702030302020204" pitchFamily="66" charset="0"/>
              </a:rPr>
              <a:t>Playing with what they know</a:t>
            </a:r>
          </a:p>
          <a:p>
            <a:pPr eaLnBrk="1" hangingPunct="1">
              <a:spcBef>
                <a:spcPct val="0"/>
              </a:spcBef>
              <a:buFontTx/>
              <a:buNone/>
            </a:pPr>
            <a:r>
              <a:rPr lang="en-GB" altLang="en-US" sz="2400" b="1" dirty="0">
                <a:latin typeface="Comic Sans MS" panose="030F0702030302020204" pitchFamily="66" charset="0"/>
              </a:rPr>
              <a:t>Being willing to ‘have a go’</a:t>
            </a:r>
          </a:p>
          <a:p>
            <a:pPr eaLnBrk="1" hangingPunct="1">
              <a:spcBef>
                <a:spcPct val="0"/>
              </a:spcBef>
              <a:buFontTx/>
              <a:buNone/>
            </a:pPr>
            <a:endParaRPr lang="en-GB" altLang="en-US" sz="2400" b="1" dirty="0">
              <a:latin typeface="Comic Sans MS" panose="030F0702030302020204" pitchFamily="66" charset="0"/>
            </a:endParaRPr>
          </a:p>
          <a:p>
            <a:pPr eaLnBrk="1" hangingPunct="1">
              <a:spcBef>
                <a:spcPct val="0"/>
              </a:spcBef>
              <a:buFontTx/>
              <a:buNone/>
            </a:pPr>
            <a:r>
              <a:rPr lang="en-GB" altLang="en-US" sz="2400" b="1" dirty="0">
                <a:solidFill>
                  <a:srgbClr val="33CC33"/>
                </a:solidFill>
                <a:latin typeface="Comic Sans MS" panose="030F0702030302020204" pitchFamily="66" charset="0"/>
              </a:rPr>
              <a:t>Active Learning (motivation)</a:t>
            </a:r>
          </a:p>
          <a:p>
            <a:pPr eaLnBrk="1" hangingPunct="1">
              <a:spcBef>
                <a:spcPct val="0"/>
              </a:spcBef>
              <a:buFontTx/>
              <a:buNone/>
            </a:pPr>
            <a:r>
              <a:rPr lang="en-GB" altLang="en-US" sz="2400" b="1" dirty="0">
                <a:latin typeface="Comic Sans MS" panose="030F0702030302020204" pitchFamily="66" charset="0"/>
              </a:rPr>
              <a:t>Being involved and concentrating</a:t>
            </a:r>
          </a:p>
          <a:p>
            <a:pPr eaLnBrk="1" hangingPunct="1">
              <a:spcBef>
                <a:spcPct val="0"/>
              </a:spcBef>
              <a:buFontTx/>
              <a:buNone/>
            </a:pPr>
            <a:r>
              <a:rPr lang="en-GB" altLang="en-US" sz="2400" b="1" dirty="0">
                <a:latin typeface="Comic Sans MS" panose="030F0702030302020204" pitchFamily="66" charset="0"/>
              </a:rPr>
              <a:t>Keeping on trying</a:t>
            </a:r>
          </a:p>
          <a:p>
            <a:pPr eaLnBrk="1" hangingPunct="1">
              <a:spcBef>
                <a:spcPct val="0"/>
              </a:spcBef>
              <a:buFontTx/>
              <a:buNone/>
            </a:pPr>
            <a:r>
              <a:rPr lang="en-GB" altLang="en-US" sz="2400" b="1" dirty="0">
                <a:latin typeface="Comic Sans MS" panose="030F0702030302020204" pitchFamily="66" charset="0"/>
              </a:rPr>
              <a:t>Enjoying achieving what they set out to do.</a:t>
            </a:r>
          </a:p>
          <a:p>
            <a:pPr eaLnBrk="1" hangingPunct="1">
              <a:spcBef>
                <a:spcPct val="0"/>
              </a:spcBef>
              <a:buFontTx/>
              <a:buNone/>
            </a:pPr>
            <a:endParaRPr lang="en-GB" altLang="en-US" sz="2400" b="1" dirty="0">
              <a:solidFill>
                <a:srgbClr val="33CC33"/>
              </a:solidFill>
              <a:latin typeface="Comic Sans MS" panose="030F0702030302020204" pitchFamily="66" charset="0"/>
            </a:endParaRPr>
          </a:p>
          <a:p>
            <a:pPr eaLnBrk="1" hangingPunct="1">
              <a:spcBef>
                <a:spcPct val="0"/>
              </a:spcBef>
              <a:buFontTx/>
              <a:buNone/>
            </a:pPr>
            <a:r>
              <a:rPr lang="en-GB" altLang="en-US" sz="2400" b="1" dirty="0">
                <a:solidFill>
                  <a:srgbClr val="33CC33"/>
                </a:solidFill>
                <a:latin typeface="Comic Sans MS" panose="030F0702030302020204" pitchFamily="66" charset="0"/>
              </a:rPr>
              <a:t>Creating and thinking critically (thinking) </a:t>
            </a:r>
          </a:p>
          <a:p>
            <a:pPr eaLnBrk="1" hangingPunct="1">
              <a:spcBef>
                <a:spcPct val="0"/>
              </a:spcBef>
              <a:buFontTx/>
              <a:buNone/>
            </a:pPr>
            <a:r>
              <a:rPr lang="en-GB" altLang="en-US" sz="2400" b="1" dirty="0">
                <a:latin typeface="Comic Sans MS" panose="030F0702030302020204" pitchFamily="66" charset="0"/>
              </a:rPr>
              <a:t>Having their own ideas</a:t>
            </a:r>
          </a:p>
          <a:p>
            <a:pPr eaLnBrk="1" hangingPunct="1">
              <a:spcBef>
                <a:spcPct val="0"/>
              </a:spcBef>
              <a:buFontTx/>
              <a:buNone/>
            </a:pPr>
            <a:r>
              <a:rPr lang="en-GB" altLang="en-US" sz="2400" b="1" dirty="0">
                <a:latin typeface="Comic Sans MS" panose="030F0702030302020204" pitchFamily="66" charset="0"/>
              </a:rPr>
              <a:t>Making links</a:t>
            </a:r>
          </a:p>
          <a:p>
            <a:pPr eaLnBrk="1" hangingPunct="1">
              <a:spcBef>
                <a:spcPct val="0"/>
              </a:spcBef>
              <a:buFontTx/>
              <a:buNone/>
            </a:pPr>
            <a:r>
              <a:rPr lang="en-GB" altLang="en-US" sz="2400" b="1" dirty="0">
                <a:latin typeface="Comic Sans MS" panose="030F0702030302020204" pitchFamily="66" charset="0"/>
              </a:rPr>
              <a:t>Choosing ways to do things. </a:t>
            </a:r>
            <a:endParaRPr lang="en-GB" altLang="en-US" sz="2400" dirty="0">
              <a:latin typeface="Comic Sans MS" panose="030F0702030302020204" pitchFamily="66" charset="0"/>
            </a:endParaRPr>
          </a:p>
        </p:txBody>
      </p:sp>
      <p:pic>
        <p:nvPicPr>
          <p:cNvPr id="3" name="Characteristic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62367" y="260350"/>
            <a:ext cx="406400" cy="406400"/>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12988" t="1501" r="10625"/>
          <a:stretch/>
        </p:blipFill>
        <p:spPr>
          <a:xfrm>
            <a:off x="6228184" y="1124745"/>
            <a:ext cx="2371122" cy="2283702"/>
          </a:xfrm>
          <a:prstGeom prst="rect">
            <a:avLst/>
          </a:prstGeom>
          <a:ln w="38100">
            <a:solidFill>
              <a:srgbClr val="008000"/>
            </a:solidFill>
          </a:ln>
        </p:spPr>
      </p:pic>
      <p:pic>
        <p:nvPicPr>
          <p:cNvPr id="5" name="Picture 4"/>
          <p:cNvPicPr>
            <a:picLocks noChangeAspect="1"/>
          </p:cNvPicPr>
          <p:nvPr/>
        </p:nvPicPr>
        <p:blipFill>
          <a:blip r:embed="rId7"/>
          <a:stretch>
            <a:fillRect/>
          </a:stretch>
        </p:blipFill>
        <p:spPr>
          <a:xfrm>
            <a:off x="6660232" y="4524571"/>
            <a:ext cx="2257669" cy="1730477"/>
          </a:xfrm>
          <a:prstGeom prst="rect">
            <a:avLst/>
          </a:prstGeom>
          <a:ln w="38100">
            <a:solidFill>
              <a:srgbClr val="008000"/>
            </a:solidFill>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7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p:cNvSpPr txBox="1">
            <a:spLocks noChangeArrowheads="1"/>
          </p:cNvSpPr>
          <p:nvPr/>
        </p:nvSpPr>
        <p:spPr bwMode="auto">
          <a:xfrm>
            <a:off x="611188" y="2303463"/>
            <a:ext cx="5286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2400">
                <a:latin typeface="Comic Sans MS" panose="030F0702030302020204" pitchFamily="66" charset="0"/>
              </a:rPr>
              <a:t>Spring Term – Once Upon a Time</a:t>
            </a:r>
          </a:p>
        </p:txBody>
      </p:sp>
      <p:sp>
        <p:nvSpPr>
          <p:cNvPr id="13315" name="TextBox 4"/>
          <p:cNvSpPr txBox="1">
            <a:spLocks noChangeArrowheads="1"/>
          </p:cNvSpPr>
          <p:nvPr/>
        </p:nvSpPr>
        <p:spPr bwMode="auto">
          <a:xfrm>
            <a:off x="-25400" y="1363663"/>
            <a:ext cx="62976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2400">
                <a:latin typeface="Comic Sans MS" panose="030F0702030302020204" pitchFamily="66" charset="0"/>
              </a:rPr>
              <a:t>Autumn Term – Jolly Journeys</a:t>
            </a:r>
          </a:p>
        </p:txBody>
      </p:sp>
      <p:sp>
        <p:nvSpPr>
          <p:cNvPr id="13316" name="TextBox 6"/>
          <p:cNvSpPr txBox="1">
            <a:spLocks noChangeArrowheads="1"/>
          </p:cNvSpPr>
          <p:nvPr/>
        </p:nvSpPr>
        <p:spPr bwMode="auto">
          <a:xfrm>
            <a:off x="787400" y="3214688"/>
            <a:ext cx="5505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a:latin typeface="Comic Sans MS" panose="030F0702030302020204" pitchFamily="66" charset="0"/>
              </a:rPr>
              <a:t>Summer Term – From a little seed</a:t>
            </a:r>
          </a:p>
        </p:txBody>
      </p:sp>
      <p:sp>
        <p:nvSpPr>
          <p:cNvPr id="13317" name="TextBox 8"/>
          <p:cNvSpPr txBox="1">
            <a:spLocks noChangeArrowheads="1"/>
          </p:cNvSpPr>
          <p:nvPr/>
        </p:nvSpPr>
        <p:spPr bwMode="auto">
          <a:xfrm>
            <a:off x="-26988" y="342900"/>
            <a:ext cx="914400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2400" b="1">
                <a:solidFill>
                  <a:srgbClr val="00B050"/>
                </a:solidFill>
                <a:latin typeface="Comic Sans MS" panose="030F0702030302020204" pitchFamily="66" charset="0"/>
              </a:rPr>
              <a:t>Topic Approach to Learning </a:t>
            </a:r>
          </a:p>
        </p:txBody>
      </p:sp>
      <p:pic>
        <p:nvPicPr>
          <p:cNvPr id="3" name="Topi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60432" y="324861"/>
            <a:ext cx="406400" cy="406400"/>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188" y="3836442"/>
            <a:ext cx="3456756" cy="2581897"/>
          </a:xfrm>
          <a:prstGeom prst="rect">
            <a:avLst/>
          </a:prstGeom>
          <a:ln w="38100">
            <a:solidFill>
              <a:srgbClr val="008000"/>
            </a:solidFill>
          </a:ln>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7487" t="-3610" r="-7487" b="3610"/>
          <a:stretch/>
        </p:blipFill>
        <p:spPr>
          <a:xfrm rot="10800000">
            <a:off x="4788023" y="3819743"/>
            <a:ext cx="3592653" cy="2683401"/>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3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9"/>
          <p:cNvSpPr>
            <a:spLocks noChangeArrowheads="1"/>
          </p:cNvSpPr>
          <p:nvPr/>
        </p:nvSpPr>
        <p:spPr bwMode="auto">
          <a:xfrm>
            <a:off x="-323850" y="2205038"/>
            <a:ext cx="6553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b="1">
              <a:solidFill>
                <a:srgbClr val="33CC33"/>
              </a:solidFill>
            </a:endParaRPr>
          </a:p>
        </p:txBody>
      </p:sp>
      <p:sp>
        <p:nvSpPr>
          <p:cNvPr id="15363" name="TextBox 10"/>
          <p:cNvSpPr txBox="1">
            <a:spLocks noChangeArrowheads="1"/>
          </p:cNvSpPr>
          <p:nvPr/>
        </p:nvSpPr>
        <p:spPr bwMode="auto">
          <a:xfrm>
            <a:off x="0" y="333375"/>
            <a:ext cx="9144000" cy="966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2400" b="1" dirty="0">
                <a:solidFill>
                  <a:srgbClr val="33CC33"/>
                </a:solidFill>
                <a:latin typeface="Comic Sans MS" panose="030F0702030302020204" pitchFamily="66" charset="0"/>
                <a:ea typeface="Arial Unicode MS" pitchFamily="34" charset="-128"/>
              </a:rPr>
              <a:t>The Importance of Play</a:t>
            </a:r>
          </a:p>
          <a:p>
            <a:pPr algn="ctr" eaLnBrk="1" hangingPunct="1">
              <a:spcBef>
                <a:spcPct val="0"/>
              </a:spcBef>
              <a:buFontTx/>
              <a:buNone/>
            </a:pPr>
            <a:endParaRPr lang="en-GB" altLang="en-US" sz="1600" b="1" dirty="0">
              <a:solidFill>
                <a:srgbClr val="33CC33"/>
              </a:solidFill>
              <a:latin typeface="Comic Sans MS" panose="030F0702030302020204" pitchFamily="66" charset="0"/>
              <a:ea typeface="Arial Unicode MS" pitchFamily="34" charset="-128"/>
            </a:endParaRPr>
          </a:p>
          <a:p>
            <a:pPr algn="ctr" eaLnBrk="1" hangingPunct="1">
              <a:spcBef>
                <a:spcPct val="0"/>
              </a:spcBef>
              <a:buFontTx/>
              <a:buNone/>
            </a:pPr>
            <a:r>
              <a:rPr lang="en-GB" altLang="en-US" sz="2400" i="1" dirty="0">
                <a:latin typeface="Comic Sans MS" panose="030F0702030302020204" pitchFamily="66" charset="0"/>
                <a:ea typeface="Arial Unicode MS" pitchFamily="34" charset="-128"/>
              </a:rPr>
              <a:t>‘In their play children learn at their highest level.’</a:t>
            </a:r>
          </a:p>
          <a:p>
            <a:pPr algn="ctr" eaLnBrk="1" hangingPunct="1">
              <a:spcBef>
                <a:spcPct val="0"/>
              </a:spcBef>
              <a:buFontTx/>
              <a:buNone/>
            </a:pPr>
            <a:r>
              <a:rPr lang="en-GB" altLang="en-US" sz="1800" dirty="0">
                <a:latin typeface="Comic Sans MS" panose="030F0702030302020204" pitchFamily="66" charset="0"/>
                <a:ea typeface="Arial Unicode MS" pitchFamily="34" charset="-128"/>
              </a:rPr>
              <a:t> (Revised Early Years Foundation Stage)</a:t>
            </a:r>
          </a:p>
          <a:p>
            <a:pPr algn="just" eaLnBrk="1" hangingPunct="1">
              <a:spcBef>
                <a:spcPct val="0"/>
              </a:spcBef>
              <a:buFontTx/>
              <a:buNone/>
            </a:pPr>
            <a:endParaRPr lang="en-GB" altLang="en-US" sz="2400" dirty="0">
              <a:latin typeface="Comic Sans MS" panose="030F0702030302020204" pitchFamily="66" charset="0"/>
              <a:ea typeface="Arial Unicode MS" pitchFamily="34" charset="-128"/>
            </a:endParaRPr>
          </a:p>
          <a:p>
            <a:pPr algn="just" eaLnBrk="1" hangingPunct="1">
              <a:spcBef>
                <a:spcPct val="0"/>
              </a:spcBef>
              <a:buFontTx/>
              <a:buNone/>
            </a:pPr>
            <a:r>
              <a:rPr lang="en-GB" altLang="en-US" sz="1800" dirty="0">
                <a:latin typeface="Comic Sans MS" panose="030F0702030302020204" pitchFamily="66" charset="0"/>
                <a:ea typeface="Arial Unicode MS" pitchFamily="34" charset="-128"/>
              </a:rPr>
              <a:t>Our Early Years curriculum at Abbots Green:</a:t>
            </a:r>
          </a:p>
          <a:p>
            <a:pPr algn="just" eaLnBrk="1" hangingPunct="1">
              <a:spcBef>
                <a:spcPct val="0"/>
              </a:spcBef>
              <a:buFontTx/>
              <a:buNone/>
            </a:pPr>
            <a:endParaRPr lang="en-GB" altLang="en-US" sz="1000" dirty="0">
              <a:latin typeface="Comic Sans MS" panose="030F0702030302020204" pitchFamily="66" charset="0"/>
              <a:ea typeface="Arial Unicode MS" pitchFamily="34" charset="-128"/>
            </a:endParaRPr>
          </a:p>
          <a:p>
            <a:pPr algn="just" eaLnBrk="1" hangingPunct="1">
              <a:spcBef>
                <a:spcPct val="0"/>
              </a:spcBef>
            </a:pPr>
            <a:r>
              <a:rPr lang="en-GB" altLang="en-US" sz="1800" dirty="0">
                <a:latin typeface="Comic Sans MS" panose="030F0702030302020204" pitchFamily="66" charset="0"/>
                <a:ea typeface="Arial Unicode MS" pitchFamily="34" charset="-128"/>
              </a:rPr>
              <a:t> is all about our children learning through play and having time to explore and investigate the learning environment</a:t>
            </a:r>
          </a:p>
          <a:p>
            <a:pPr algn="just" eaLnBrk="1" hangingPunct="1">
              <a:spcBef>
                <a:spcPct val="0"/>
              </a:spcBef>
              <a:buFontTx/>
              <a:buNone/>
            </a:pPr>
            <a:endParaRPr lang="en-GB" altLang="en-US" sz="1000" dirty="0">
              <a:latin typeface="Comic Sans MS" panose="030F0702030302020204" pitchFamily="66" charset="0"/>
              <a:ea typeface="Arial Unicode MS" pitchFamily="34" charset="-128"/>
            </a:endParaRPr>
          </a:p>
          <a:p>
            <a:pPr algn="just" eaLnBrk="1" hangingPunct="1">
              <a:spcBef>
                <a:spcPct val="0"/>
              </a:spcBef>
            </a:pPr>
            <a:r>
              <a:rPr lang="en-GB" altLang="en-US" sz="1800" dirty="0">
                <a:latin typeface="Comic Sans MS" panose="030F0702030302020204" pitchFamily="66" charset="0"/>
                <a:ea typeface="Arial Unicode MS" pitchFamily="34" charset="-128"/>
              </a:rPr>
              <a:t> is focused on children’s interests and next steps </a:t>
            </a:r>
          </a:p>
          <a:p>
            <a:pPr algn="just" eaLnBrk="1" hangingPunct="1">
              <a:spcBef>
                <a:spcPct val="0"/>
              </a:spcBef>
              <a:buFontTx/>
              <a:buNone/>
            </a:pPr>
            <a:endParaRPr lang="en-GB" altLang="en-US" sz="1000" dirty="0">
              <a:latin typeface="Comic Sans MS" panose="030F0702030302020204" pitchFamily="66" charset="0"/>
              <a:ea typeface="Arial Unicode MS" pitchFamily="34" charset="-128"/>
            </a:endParaRPr>
          </a:p>
          <a:p>
            <a:pPr algn="just" eaLnBrk="1" hangingPunct="1">
              <a:spcBef>
                <a:spcPct val="0"/>
              </a:spcBef>
            </a:pPr>
            <a:r>
              <a:rPr lang="en-GB" altLang="en-US" sz="1800" dirty="0">
                <a:latin typeface="Comic Sans MS" panose="030F0702030302020204" pitchFamily="66" charset="0"/>
                <a:ea typeface="Arial Unicode MS" pitchFamily="34" charset="-128"/>
              </a:rPr>
              <a:t>involves daily ‘discover and do’ sessions.</a:t>
            </a:r>
          </a:p>
          <a:p>
            <a:pPr algn="just" eaLnBrk="1" hangingPunct="1">
              <a:spcBef>
                <a:spcPct val="0"/>
              </a:spcBef>
              <a:buFontTx/>
              <a:buNone/>
            </a:pPr>
            <a:endParaRPr lang="en-GB" altLang="en-US" sz="1000" dirty="0">
              <a:latin typeface="Comic Sans MS" panose="030F0702030302020204" pitchFamily="66" charset="0"/>
              <a:ea typeface="Arial Unicode MS" pitchFamily="34" charset="-128"/>
            </a:endParaRPr>
          </a:p>
          <a:p>
            <a:pPr algn="just" eaLnBrk="1" hangingPunct="1">
              <a:spcBef>
                <a:spcPct val="0"/>
              </a:spcBef>
            </a:pPr>
            <a:r>
              <a:rPr lang="en-GB" altLang="en-US" sz="1800" dirty="0">
                <a:latin typeface="Comic Sans MS" panose="030F0702030302020204" pitchFamily="66" charset="0"/>
                <a:ea typeface="Arial Unicode MS" pitchFamily="34" charset="-128"/>
              </a:rPr>
              <a:t>ensures that children can learn at activities and can talk about their learning. </a:t>
            </a:r>
          </a:p>
          <a:p>
            <a:pPr algn="just" eaLnBrk="1" hangingPunct="1">
              <a:spcBef>
                <a:spcPct val="0"/>
              </a:spcBef>
              <a:buFontTx/>
              <a:buNone/>
            </a:pPr>
            <a:endParaRPr lang="en-GB" altLang="en-US" sz="1800" dirty="0">
              <a:latin typeface="Arial Unicode MS" pitchFamily="34" charset="-128"/>
              <a:ea typeface="Arial Unicode MS" pitchFamily="34" charset="-128"/>
            </a:endParaRPr>
          </a:p>
          <a:p>
            <a:pPr eaLnBrk="1" hangingPunct="1">
              <a:spcBef>
                <a:spcPct val="0"/>
              </a:spcBef>
              <a:buFontTx/>
              <a:buNone/>
            </a:pPr>
            <a:endParaRPr lang="en-GB" altLang="en-US" sz="1800" dirty="0">
              <a:latin typeface="Arial Unicode MS" pitchFamily="34" charset="-128"/>
              <a:ea typeface="Arial Unicode MS" pitchFamily="34" charset="-128"/>
            </a:endParaRPr>
          </a:p>
          <a:p>
            <a:pPr eaLnBrk="1" hangingPunct="1">
              <a:spcBef>
                <a:spcPct val="0"/>
              </a:spcBef>
              <a:buFontTx/>
              <a:buNone/>
            </a:pPr>
            <a:endParaRPr lang="en-GB" altLang="en-US" sz="1800" dirty="0">
              <a:latin typeface="Arial Unicode MS" pitchFamily="34" charset="-128"/>
              <a:ea typeface="Arial Unicode MS" pitchFamily="34" charset="-128"/>
            </a:endParaRPr>
          </a:p>
          <a:p>
            <a:pPr eaLnBrk="1" hangingPunct="1">
              <a:spcBef>
                <a:spcPct val="0"/>
              </a:spcBef>
              <a:buFontTx/>
              <a:buNone/>
            </a:pPr>
            <a:endParaRPr lang="en-GB" altLang="en-US" sz="1800" dirty="0">
              <a:latin typeface="Arial Unicode MS" pitchFamily="34" charset="-128"/>
              <a:ea typeface="Arial Unicode MS" pitchFamily="34" charset="-128"/>
            </a:endParaRPr>
          </a:p>
          <a:p>
            <a:pPr eaLnBrk="1" hangingPunct="1">
              <a:spcBef>
                <a:spcPct val="0"/>
              </a:spcBef>
              <a:buFontTx/>
              <a:buNone/>
            </a:pPr>
            <a:endParaRPr lang="en-GB" altLang="en-US" sz="2400" dirty="0">
              <a:latin typeface="Arial Unicode MS" pitchFamily="34" charset="-128"/>
              <a:ea typeface="Arial Unicode MS" pitchFamily="34" charset="-128"/>
            </a:endParaRPr>
          </a:p>
          <a:p>
            <a:pPr eaLnBrk="1" hangingPunct="1">
              <a:spcBef>
                <a:spcPct val="0"/>
              </a:spcBef>
              <a:buFontTx/>
              <a:buNone/>
            </a:pPr>
            <a:endParaRPr lang="en-GB" altLang="en-US" sz="2400" dirty="0">
              <a:latin typeface="Arial Unicode MS" pitchFamily="34" charset="-128"/>
              <a:ea typeface="Arial Unicode MS" pitchFamily="34" charset="-128"/>
            </a:endParaRPr>
          </a:p>
          <a:p>
            <a:pPr algn="ctr" eaLnBrk="1" hangingPunct="1">
              <a:spcBef>
                <a:spcPct val="0"/>
              </a:spcBef>
              <a:buFontTx/>
              <a:buNone/>
            </a:pPr>
            <a:endParaRPr lang="en-GB" altLang="en-US" sz="2400" dirty="0">
              <a:latin typeface="Arial Unicode MS" pitchFamily="34" charset="-128"/>
              <a:ea typeface="Arial Unicode MS" pitchFamily="34" charset="-128"/>
            </a:endParaRPr>
          </a:p>
          <a:p>
            <a:pPr eaLnBrk="1" hangingPunct="1">
              <a:spcBef>
                <a:spcPct val="0"/>
              </a:spcBef>
              <a:buFontTx/>
              <a:buNone/>
            </a:pPr>
            <a:endParaRPr lang="en-GB" altLang="en-US" sz="2400" dirty="0"/>
          </a:p>
          <a:p>
            <a:pPr eaLnBrk="1" hangingPunct="1">
              <a:spcBef>
                <a:spcPct val="0"/>
              </a:spcBef>
              <a:buFontTx/>
              <a:buNone/>
            </a:pPr>
            <a:endParaRPr lang="en-GB" altLang="en-US" sz="2400" dirty="0"/>
          </a:p>
          <a:p>
            <a:pPr eaLnBrk="1" hangingPunct="1">
              <a:spcBef>
                <a:spcPct val="0"/>
              </a:spcBef>
              <a:buFontTx/>
              <a:buNone/>
            </a:pPr>
            <a:endParaRPr lang="en-GB" altLang="en-US" sz="2400" dirty="0"/>
          </a:p>
          <a:p>
            <a:pPr eaLnBrk="1" hangingPunct="1">
              <a:spcBef>
                <a:spcPct val="0"/>
              </a:spcBef>
              <a:buFontTx/>
              <a:buNone/>
            </a:pPr>
            <a:endParaRPr lang="en-GB" altLang="en-US" sz="2400" dirty="0"/>
          </a:p>
          <a:p>
            <a:pPr eaLnBrk="1" hangingPunct="1">
              <a:spcBef>
                <a:spcPct val="0"/>
              </a:spcBef>
              <a:buFontTx/>
              <a:buNone/>
            </a:pPr>
            <a:endParaRPr lang="en-GB" altLang="en-US" sz="2400" dirty="0"/>
          </a:p>
          <a:p>
            <a:pPr eaLnBrk="1" hangingPunct="1">
              <a:spcBef>
                <a:spcPct val="0"/>
              </a:spcBef>
              <a:buFontTx/>
              <a:buNone/>
            </a:pPr>
            <a:endParaRPr lang="en-GB" altLang="en-US" sz="2400" dirty="0"/>
          </a:p>
          <a:p>
            <a:pPr eaLnBrk="1" hangingPunct="1">
              <a:spcBef>
                <a:spcPct val="0"/>
              </a:spcBef>
              <a:buFontTx/>
              <a:buNone/>
            </a:pPr>
            <a:endParaRPr lang="en-GB" altLang="en-US" sz="2400" dirty="0"/>
          </a:p>
          <a:p>
            <a:pPr eaLnBrk="1" hangingPunct="1">
              <a:spcBef>
                <a:spcPct val="0"/>
              </a:spcBef>
              <a:buFontTx/>
              <a:buNone/>
            </a:pPr>
            <a:endParaRPr lang="en-GB" altLang="en-US" sz="2400" dirty="0"/>
          </a:p>
          <a:p>
            <a:pPr eaLnBrk="1" hangingPunct="1">
              <a:spcBef>
                <a:spcPct val="0"/>
              </a:spcBef>
              <a:buFontTx/>
              <a:buNone/>
            </a:pPr>
            <a:endParaRPr lang="en-GB" altLang="en-US" sz="2400" dirty="0"/>
          </a:p>
        </p:txBody>
      </p:sp>
      <p:pic>
        <p:nvPicPr>
          <p:cNvPr id="15364"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4581128"/>
            <a:ext cx="2651159" cy="1979752"/>
          </a:xfrm>
          <a:prstGeom prst="rect">
            <a:avLst/>
          </a:prstGeom>
          <a:noFill/>
          <a:ln w="38100">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4" name="Pl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8424" y="346803"/>
            <a:ext cx="406400" cy="4064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3482172" y="4590836"/>
            <a:ext cx="2352870" cy="1757390"/>
          </a:xfrm>
          <a:prstGeom prst="rect">
            <a:avLst/>
          </a:prstGeom>
          <a:ln w="38100">
            <a:solidFill>
              <a:srgbClr val="008000"/>
            </a:solidFill>
          </a:ln>
        </p:spPr>
      </p:pic>
      <p:pic>
        <p:nvPicPr>
          <p:cNvPr id="2" name="Picture 1"/>
          <p:cNvPicPr>
            <a:picLocks noChangeAspect="1"/>
          </p:cNvPicPr>
          <p:nvPr/>
        </p:nvPicPr>
        <p:blipFill>
          <a:blip r:embed="rId8"/>
          <a:stretch>
            <a:fillRect/>
          </a:stretch>
        </p:blipFill>
        <p:spPr>
          <a:xfrm>
            <a:off x="6054495" y="4545731"/>
            <a:ext cx="2676834" cy="1998910"/>
          </a:xfrm>
          <a:prstGeom prst="rect">
            <a:avLst/>
          </a:prstGeom>
          <a:ln w="38100">
            <a:solidFill>
              <a:srgbClr val="008000"/>
            </a:solidFill>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98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
          <p:cNvSpPr txBox="1">
            <a:spLocks noChangeArrowheads="1"/>
          </p:cNvSpPr>
          <p:nvPr/>
        </p:nvSpPr>
        <p:spPr bwMode="auto">
          <a:xfrm>
            <a:off x="250825" y="260350"/>
            <a:ext cx="864235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3600" dirty="0">
                <a:solidFill>
                  <a:srgbClr val="00B050"/>
                </a:solidFill>
                <a:latin typeface="Comic Sans MS" panose="030F0702030302020204" pitchFamily="66" charset="0"/>
              </a:rPr>
              <a:t>A day in the life of a child in reception</a:t>
            </a:r>
          </a:p>
          <a:p>
            <a:pPr eaLnBrk="1" hangingPunct="1">
              <a:spcBef>
                <a:spcPct val="0"/>
              </a:spcBef>
              <a:buFontTx/>
              <a:buNone/>
            </a:pPr>
            <a:endParaRPr lang="en-GB" altLang="en-US" sz="4000" dirty="0">
              <a:solidFill>
                <a:srgbClr val="33CC33"/>
              </a:solidFill>
            </a:endParaRPr>
          </a:p>
          <a:p>
            <a:pPr eaLnBrk="1" hangingPunct="1">
              <a:spcBef>
                <a:spcPct val="0"/>
              </a:spcBef>
              <a:buFontTx/>
              <a:buNone/>
            </a:pPr>
            <a:endParaRPr lang="en-GB" altLang="en-US" sz="2400" dirty="0">
              <a:solidFill>
                <a:srgbClr val="FF0000"/>
              </a:solidFill>
            </a:endParaRPr>
          </a:p>
          <a:p>
            <a:pPr eaLnBrk="1" hangingPunct="1">
              <a:spcBef>
                <a:spcPct val="0"/>
              </a:spcBef>
            </a:pPr>
            <a:endParaRPr lang="en-GB" altLang="en-US" sz="2400" dirty="0">
              <a:solidFill>
                <a:srgbClr val="33CC33"/>
              </a:solidFill>
            </a:endParaRPr>
          </a:p>
          <a:p>
            <a:pPr eaLnBrk="1" hangingPunct="1">
              <a:spcBef>
                <a:spcPct val="0"/>
              </a:spcBef>
            </a:pPr>
            <a:endParaRPr lang="en-GB" altLang="en-US" sz="2400" dirty="0">
              <a:solidFill>
                <a:srgbClr val="33CC33"/>
              </a:solidFill>
            </a:endParaRPr>
          </a:p>
          <a:p>
            <a:pPr eaLnBrk="1" hangingPunct="1">
              <a:spcBef>
                <a:spcPct val="0"/>
              </a:spcBef>
            </a:pPr>
            <a:endParaRPr lang="en-GB" altLang="en-US" sz="2400" dirty="0">
              <a:solidFill>
                <a:srgbClr val="33CC33"/>
              </a:solidFill>
            </a:endParaRPr>
          </a:p>
        </p:txBody>
      </p:sp>
      <p:graphicFrame>
        <p:nvGraphicFramePr>
          <p:cNvPr id="2" name="Table 1"/>
          <p:cNvGraphicFramePr>
            <a:graphicFrameLocks noGrp="1"/>
          </p:cNvGraphicFramePr>
          <p:nvPr/>
        </p:nvGraphicFramePr>
        <p:xfrm>
          <a:off x="1008063" y="1196975"/>
          <a:ext cx="7127875" cy="4695827"/>
        </p:xfrm>
        <a:graphic>
          <a:graphicData uri="http://schemas.openxmlformats.org/drawingml/2006/table">
            <a:tbl>
              <a:tblPr firstRow="1" firstCol="1" bandRow="1"/>
              <a:tblGrid>
                <a:gridCol w="1640031">
                  <a:extLst>
                    <a:ext uri="{9D8B030D-6E8A-4147-A177-3AD203B41FA5}">
                      <a16:colId xmlns:a16="http://schemas.microsoft.com/office/drawing/2014/main" val="20000"/>
                    </a:ext>
                  </a:extLst>
                </a:gridCol>
                <a:gridCol w="5487844">
                  <a:extLst>
                    <a:ext uri="{9D8B030D-6E8A-4147-A177-3AD203B41FA5}">
                      <a16:colId xmlns:a16="http://schemas.microsoft.com/office/drawing/2014/main" val="20001"/>
                    </a:ext>
                  </a:extLst>
                </a:gridCol>
              </a:tblGrid>
              <a:tr h="391319">
                <a:tc>
                  <a:txBody>
                    <a:bodyPr/>
                    <a:lstStyle/>
                    <a:p>
                      <a:pPr algn="just">
                        <a:lnSpc>
                          <a:spcPct val="107000"/>
                        </a:lnSpc>
                        <a:spcAft>
                          <a:spcPts val="0"/>
                        </a:spcAft>
                      </a:pPr>
                      <a:r>
                        <a:rPr lang="en-GB" sz="2400" dirty="0">
                          <a:effectLst/>
                          <a:latin typeface="Comic Sans MS" panose="030F0702030302020204" pitchFamily="66" charset="0"/>
                          <a:ea typeface="Calibri" panose="020F0502020204030204" pitchFamily="34" charset="0"/>
                          <a:cs typeface="Times New Roman" panose="02020603050405020304" pitchFamily="18" charset="0"/>
                        </a:rPr>
                        <a:t>8.45am</a:t>
                      </a: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just">
                        <a:lnSpc>
                          <a:spcPct val="107000"/>
                        </a:lnSpc>
                        <a:spcAft>
                          <a:spcPts val="0"/>
                        </a:spcAft>
                      </a:pPr>
                      <a:r>
                        <a:rPr lang="en-GB" sz="2400">
                          <a:effectLst/>
                          <a:latin typeface="Comic Sans MS" panose="030F0702030302020204" pitchFamily="66" charset="0"/>
                          <a:ea typeface="Calibri" panose="020F0502020204030204" pitchFamily="34" charset="0"/>
                          <a:cs typeface="Times New Roman" panose="02020603050405020304" pitchFamily="18" charset="0"/>
                        </a:rPr>
                        <a:t>Arrival at school </a:t>
                      </a: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91319">
                <a:tc>
                  <a:txBody>
                    <a:bodyPr/>
                    <a:lstStyle/>
                    <a:p>
                      <a:pPr algn="just">
                        <a:lnSpc>
                          <a:spcPct val="107000"/>
                        </a:lnSpc>
                        <a:spcAft>
                          <a:spcPts val="0"/>
                        </a:spcAft>
                      </a:pPr>
                      <a:r>
                        <a:rPr lang="en-GB" sz="2400" dirty="0">
                          <a:effectLst/>
                          <a:latin typeface="Comic Sans MS" panose="030F0702030302020204" pitchFamily="66" charset="0"/>
                          <a:ea typeface="Calibri" panose="020F0502020204030204" pitchFamily="34" charset="0"/>
                          <a:cs typeface="Times New Roman" panose="02020603050405020304" pitchFamily="18" charset="0"/>
                        </a:rPr>
                        <a:t>8.50am</a:t>
                      </a: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just">
                        <a:lnSpc>
                          <a:spcPct val="107000"/>
                        </a:lnSpc>
                        <a:spcAft>
                          <a:spcPts val="0"/>
                        </a:spcAft>
                      </a:pPr>
                      <a:r>
                        <a:rPr lang="en-GB" sz="2400" dirty="0">
                          <a:effectLst/>
                          <a:latin typeface="Comic Sans MS" panose="030F0702030302020204" pitchFamily="66" charset="0"/>
                          <a:ea typeface="Calibri" panose="020F0502020204030204" pitchFamily="34" charset="0"/>
                          <a:cs typeface="Times New Roman" panose="02020603050405020304" pitchFamily="18" charset="0"/>
                        </a:rPr>
                        <a:t>Registration</a:t>
                      </a: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91319">
                <a:tc>
                  <a:txBody>
                    <a:bodyPr/>
                    <a:lstStyle/>
                    <a:p>
                      <a:pPr algn="just">
                        <a:lnSpc>
                          <a:spcPct val="107000"/>
                        </a:lnSpc>
                        <a:spcAft>
                          <a:spcPts val="0"/>
                        </a:spcAft>
                      </a:pPr>
                      <a:r>
                        <a:rPr lang="en-GB" sz="2400" dirty="0">
                          <a:effectLst/>
                          <a:latin typeface="Comic Sans MS" panose="030F0702030302020204" pitchFamily="66" charset="0"/>
                          <a:ea typeface="Calibri" panose="020F0502020204030204" pitchFamily="34" charset="0"/>
                          <a:cs typeface="Times New Roman" panose="02020603050405020304" pitchFamily="18" charset="0"/>
                        </a:rPr>
                        <a:t>9.00am</a:t>
                      </a: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just">
                        <a:lnSpc>
                          <a:spcPct val="107000"/>
                        </a:lnSpc>
                        <a:spcAft>
                          <a:spcPts val="0"/>
                        </a:spcAft>
                      </a:pPr>
                      <a:r>
                        <a:rPr lang="en-GB" sz="2400" dirty="0">
                          <a:effectLst/>
                          <a:latin typeface="Comic Sans MS" panose="030F0702030302020204" pitchFamily="66" charset="0"/>
                          <a:ea typeface="Calibri" panose="020F0502020204030204" pitchFamily="34" charset="0"/>
                          <a:cs typeface="Times New Roman" panose="02020603050405020304" pitchFamily="18" charset="0"/>
                        </a:rPr>
                        <a:t>Mathematics</a:t>
                      </a: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91319">
                <a:tc>
                  <a:txBody>
                    <a:bodyPr/>
                    <a:lstStyle/>
                    <a:p>
                      <a:pPr algn="just">
                        <a:lnSpc>
                          <a:spcPct val="107000"/>
                        </a:lnSpc>
                        <a:spcAft>
                          <a:spcPts val="0"/>
                        </a:spcAft>
                      </a:pPr>
                      <a:r>
                        <a:rPr lang="en-GB" sz="2400" dirty="0">
                          <a:effectLst/>
                          <a:latin typeface="Comic Sans MS" panose="030F0702030302020204" pitchFamily="66" charset="0"/>
                          <a:ea typeface="Calibri" panose="020F0502020204030204" pitchFamily="34" charset="0"/>
                          <a:cs typeface="Times New Roman" panose="02020603050405020304" pitchFamily="18" charset="0"/>
                        </a:rPr>
                        <a:t>10.00am</a:t>
                      </a: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just">
                        <a:lnSpc>
                          <a:spcPct val="107000"/>
                        </a:lnSpc>
                        <a:spcAft>
                          <a:spcPts val="0"/>
                        </a:spcAft>
                      </a:pPr>
                      <a:r>
                        <a:rPr lang="en-GB" sz="2400" dirty="0">
                          <a:effectLst/>
                          <a:latin typeface="Comic Sans MS" panose="030F0702030302020204" pitchFamily="66" charset="0"/>
                          <a:ea typeface="Calibri" panose="020F0502020204030204" pitchFamily="34" charset="0"/>
                          <a:cs typeface="Times New Roman" panose="02020603050405020304" pitchFamily="18" charset="0"/>
                        </a:rPr>
                        <a:t>Phonics</a:t>
                      </a: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91319">
                <a:tc>
                  <a:txBody>
                    <a:bodyPr/>
                    <a:lstStyle/>
                    <a:p>
                      <a:pPr algn="just">
                        <a:lnSpc>
                          <a:spcPct val="107000"/>
                        </a:lnSpc>
                        <a:spcAft>
                          <a:spcPts val="0"/>
                        </a:spcAft>
                      </a:pPr>
                      <a:r>
                        <a:rPr lang="en-GB" sz="2400" dirty="0">
                          <a:effectLst/>
                          <a:latin typeface="Comic Sans MS" panose="030F0702030302020204" pitchFamily="66" charset="0"/>
                          <a:ea typeface="Calibri" panose="020F0502020204030204" pitchFamily="34" charset="0"/>
                          <a:cs typeface="Times New Roman" panose="02020603050405020304" pitchFamily="18" charset="0"/>
                        </a:rPr>
                        <a:t>10.30am</a:t>
                      </a: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just">
                        <a:lnSpc>
                          <a:spcPct val="107000"/>
                        </a:lnSpc>
                        <a:spcAft>
                          <a:spcPts val="0"/>
                        </a:spcAft>
                      </a:pPr>
                      <a:r>
                        <a:rPr lang="en-GB" sz="2400" dirty="0">
                          <a:effectLst/>
                          <a:latin typeface="Comic Sans MS" panose="030F0702030302020204" pitchFamily="66" charset="0"/>
                          <a:ea typeface="Calibri" panose="020F0502020204030204" pitchFamily="34" charset="0"/>
                          <a:cs typeface="Times New Roman" panose="02020603050405020304" pitchFamily="18" charset="0"/>
                        </a:rPr>
                        <a:t>Playtime</a:t>
                      </a: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91319">
                <a:tc>
                  <a:txBody>
                    <a:bodyPr/>
                    <a:lstStyle/>
                    <a:p>
                      <a:pPr algn="just">
                        <a:lnSpc>
                          <a:spcPct val="107000"/>
                        </a:lnSpc>
                        <a:spcAft>
                          <a:spcPts val="0"/>
                        </a:spcAft>
                      </a:pPr>
                      <a:r>
                        <a:rPr lang="en-GB" sz="2400" dirty="0">
                          <a:effectLst/>
                          <a:latin typeface="Comic Sans MS" panose="030F0702030302020204" pitchFamily="66" charset="0"/>
                          <a:ea typeface="Calibri" panose="020F0502020204030204" pitchFamily="34" charset="0"/>
                          <a:cs typeface="Times New Roman" panose="02020603050405020304" pitchFamily="18" charset="0"/>
                        </a:rPr>
                        <a:t>10.45am</a:t>
                      </a: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just">
                        <a:lnSpc>
                          <a:spcPct val="107000"/>
                        </a:lnSpc>
                        <a:spcAft>
                          <a:spcPts val="0"/>
                        </a:spcAft>
                      </a:pPr>
                      <a:r>
                        <a:rPr lang="en-GB" sz="2400" dirty="0">
                          <a:effectLst/>
                          <a:latin typeface="Comic Sans MS" panose="030F0702030302020204" pitchFamily="66" charset="0"/>
                          <a:ea typeface="Calibri" panose="020F0502020204030204" pitchFamily="34" charset="0"/>
                          <a:cs typeface="Times New Roman" panose="02020603050405020304" pitchFamily="18" charset="0"/>
                        </a:rPr>
                        <a:t>Snack</a:t>
                      </a:r>
                      <a:r>
                        <a:rPr lang="en-GB" sz="2400" baseline="0" dirty="0">
                          <a:effectLst/>
                          <a:latin typeface="Comic Sans MS" panose="030F0702030302020204" pitchFamily="66" charset="0"/>
                          <a:ea typeface="Calibri" panose="020F0502020204030204" pitchFamily="34" charset="0"/>
                          <a:cs typeface="Times New Roman" panose="02020603050405020304" pitchFamily="18" charset="0"/>
                        </a:rPr>
                        <a:t> time</a:t>
                      </a:r>
                      <a:endParaRPr lang="en-GB" sz="24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91319">
                <a:tc>
                  <a:txBody>
                    <a:bodyPr/>
                    <a:lstStyle/>
                    <a:p>
                      <a:pPr algn="just">
                        <a:lnSpc>
                          <a:spcPct val="107000"/>
                        </a:lnSpc>
                        <a:spcAft>
                          <a:spcPts val="0"/>
                        </a:spcAft>
                      </a:pPr>
                      <a:r>
                        <a:rPr lang="en-GB" sz="2400" dirty="0">
                          <a:effectLst/>
                          <a:latin typeface="Comic Sans MS" panose="030F0702030302020204" pitchFamily="66" charset="0"/>
                          <a:ea typeface="Calibri" panose="020F0502020204030204" pitchFamily="34" charset="0"/>
                          <a:cs typeface="Times New Roman" panose="02020603050405020304" pitchFamily="18" charset="0"/>
                        </a:rPr>
                        <a:t>11.00am</a:t>
                      </a: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just">
                        <a:lnSpc>
                          <a:spcPct val="107000"/>
                        </a:lnSpc>
                        <a:spcAft>
                          <a:spcPts val="0"/>
                        </a:spcAft>
                      </a:pPr>
                      <a:r>
                        <a:rPr lang="en-GB" sz="2400" dirty="0">
                          <a:effectLst/>
                          <a:latin typeface="Comic Sans MS" panose="030F0702030302020204" pitchFamily="66" charset="0"/>
                          <a:ea typeface="Calibri" panose="020F0502020204030204" pitchFamily="34" charset="0"/>
                          <a:cs typeface="Times New Roman" panose="02020603050405020304" pitchFamily="18" charset="0"/>
                        </a:rPr>
                        <a:t>Literacy</a:t>
                      </a: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91319">
                <a:tc>
                  <a:txBody>
                    <a:bodyPr/>
                    <a:lstStyle/>
                    <a:p>
                      <a:pPr algn="just">
                        <a:lnSpc>
                          <a:spcPct val="107000"/>
                        </a:lnSpc>
                        <a:spcAft>
                          <a:spcPts val="0"/>
                        </a:spcAft>
                      </a:pPr>
                      <a:r>
                        <a:rPr lang="en-GB" sz="2400" dirty="0">
                          <a:effectLst/>
                          <a:latin typeface="Comic Sans MS" panose="030F0702030302020204" pitchFamily="66" charset="0"/>
                          <a:ea typeface="Calibri" panose="020F0502020204030204" pitchFamily="34" charset="0"/>
                          <a:cs typeface="Times New Roman" panose="02020603050405020304" pitchFamily="18" charset="0"/>
                        </a:rPr>
                        <a:t>11.50am</a:t>
                      </a: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just">
                        <a:lnSpc>
                          <a:spcPct val="107000"/>
                        </a:lnSpc>
                        <a:spcAft>
                          <a:spcPts val="0"/>
                        </a:spcAft>
                      </a:pPr>
                      <a:r>
                        <a:rPr lang="en-GB" sz="2400">
                          <a:effectLst/>
                          <a:latin typeface="Comic Sans MS" panose="030F0702030302020204" pitchFamily="66" charset="0"/>
                          <a:ea typeface="Calibri" panose="020F0502020204030204" pitchFamily="34" charset="0"/>
                          <a:cs typeface="Times New Roman" panose="02020603050405020304" pitchFamily="18" charset="0"/>
                        </a:rPr>
                        <a:t>Lunch</a:t>
                      </a: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782637">
                <a:tc>
                  <a:txBody>
                    <a:bodyPr/>
                    <a:lstStyle/>
                    <a:p>
                      <a:pPr algn="just">
                        <a:lnSpc>
                          <a:spcPct val="107000"/>
                        </a:lnSpc>
                        <a:spcAft>
                          <a:spcPts val="0"/>
                        </a:spcAft>
                      </a:pPr>
                      <a:r>
                        <a:rPr lang="en-GB" sz="2400">
                          <a:effectLst/>
                          <a:latin typeface="Comic Sans MS" panose="030F0702030302020204" pitchFamily="66" charset="0"/>
                          <a:ea typeface="Calibri" panose="020F0502020204030204" pitchFamily="34" charset="0"/>
                          <a:cs typeface="Times New Roman" panose="02020603050405020304" pitchFamily="18" charset="0"/>
                        </a:rPr>
                        <a:t>1.00pm 3.00pm</a:t>
                      </a: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just">
                        <a:lnSpc>
                          <a:spcPct val="107000"/>
                        </a:lnSpc>
                        <a:spcAft>
                          <a:spcPts val="0"/>
                        </a:spcAft>
                      </a:pPr>
                      <a:r>
                        <a:rPr lang="en-GB" sz="2400" dirty="0">
                          <a:effectLst/>
                          <a:latin typeface="Comic Sans MS" panose="030F0702030302020204" pitchFamily="66" charset="0"/>
                          <a:ea typeface="Calibri" panose="020F0502020204030204" pitchFamily="34" charset="0"/>
                          <a:cs typeface="Times New Roman" panose="02020603050405020304" pitchFamily="18" charset="0"/>
                        </a:rPr>
                        <a:t>‘Discover and Do’</a:t>
                      </a: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91319">
                <a:tc>
                  <a:txBody>
                    <a:bodyPr/>
                    <a:lstStyle/>
                    <a:p>
                      <a:pPr algn="just">
                        <a:lnSpc>
                          <a:spcPct val="107000"/>
                        </a:lnSpc>
                        <a:spcAft>
                          <a:spcPts val="0"/>
                        </a:spcAft>
                      </a:pPr>
                      <a:r>
                        <a:rPr lang="en-GB" sz="2400">
                          <a:effectLst/>
                          <a:latin typeface="Comic Sans MS" panose="030F0702030302020204" pitchFamily="66" charset="0"/>
                          <a:ea typeface="Calibri" panose="020F0502020204030204" pitchFamily="34" charset="0"/>
                          <a:cs typeface="Times New Roman" panose="02020603050405020304" pitchFamily="18" charset="0"/>
                        </a:rPr>
                        <a:t>3.00pm</a:t>
                      </a: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just">
                        <a:lnSpc>
                          <a:spcPct val="107000"/>
                        </a:lnSpc>
                        <a:spcAft>
                          <a:spcPts val="0"/>
                        </a:spcAft>
                      </a:pPr>
                      <a:r>
                        <a:rPr lang="en-GB" sz="2400" dirty="0">
                          <a:effectLst/>
                          <a:latin typeface="Comic Sans MS" panose="030F0702030302020204" pitchFamily="66" charset="0"/>
                          <a:ea typeface="Calibri" panose="020F0502020204030204" pitchFamily="34" charset="0"/>
                          <a:cs typeface="Times New Roman" panose="02020603050405020304" pitchFamily="18" charset="0"/>
                        </a:rPr>
                        <a:t>Assembly /</a:t>
                      </a:r>
                      <a:r>
                        <a:rPr lang="en-GB" sz="2400" baseline="0" dirty="0">
                          <a:effectLst/>
                          <a:latin typeface="Comic Sans MS" panose="030F0702030302020204" pitchFamily="66" charset="0"/>
                          <a:ea typeface="Calibri" panose="020F0502020204030204" pitchFamily="34" charset="0"/>
                          <a:cs typeface="Times New Roman" panose="02020603050405020304" pitchFamily="18" charset="0"/>
                        </a:rPr>
                        <a:t> Story</a:t>
                      </a:r>
                      <a:endParaRPr lang="en-GB" sz="24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91319">
                <a:tc>
                  <a:txBody>
                    <a:bodyPr/>
                    <a:lstStyle/>
                    <a:p>
                      <a:pPr algn="just">
                        <a:lnSpc>
                          <a:spcPct val="107000"/>
                        </a:lnSpc>
                        <a:spcAft>
                          <a:spcPts val="0"/>
                        </a:spcAft>
                      </a:pPr>
                      <a:r>
                        <a:rPr lang="en-GB" sz="2400">
                          <a:effectLst/>
                          <a:latin typeface="Comic Sans MS" panose="030F0702030302020204" pitchFamily="66" charset="0"/>
                          <a:ea typeface="Calibri" panose="020F0502020204030204" pitchFamily="34" charset="0"/>
                          <a:cs typeface="Times New Roman" panose="02020603050405020304" pitchFamily="18" charset="0"/>
                        </a:rPr>
                        <a:t>3.30pm</a:t>
                      </a: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just">
                        <a:lnSpc>
                          <a:spcPct val="107000"/>
                        </a:lnSpc>
                        <a:spcAft>
                          <a:spcPts val="0"/>
                        </a:spcAft>
                      </a:pPr>
                      <a:r>
                        <a:rPr lang="en-GB" sz="2400" dirty="0">
                          <a:effectLst/>
                          <a:latin typeface="Comic Sans MS" panose="030F0702030302020204" pitchFamily="66" charset="0"/>
                          <a:ea typeface="Calibri" panose="020F0502020204030204" pitchFamily="34" charset="0"/>
                          <a:cs typeface="Times New Roman" panose="02020603050405020304" pitchFamily="18" charset="0"/>
                        </a:rPr>
                        <a:t>School finishes</a:t>
                      </a: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17449" name="Rectangle 2"/>
          <p:cNvSpPr>
            <a:spLocks noChangeArrowheads="1"/>
          </p:cNvSpPr>
          <p:nvPr/>
        </p:nvSpPr>
        <p:spPr bwMode="auto">
          <a:xfrm>
            <a:off x="1008063" y="6008688"/>
            <a:ext cx="7127875"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tabLst>
                <a:tab pos="1520825" algn="l"/>
              </a:tabLst>
              <a:defRPr sz="3200">
                <a:solidFill>
                  <a:schemeClr val="tx1"/>
                </a:solidFill>
                <a:latin typeface="Arial" panose="020B0604020202020204" pitchFamily="34" charset="0"/>
              </a:defRPr>
            </a:lvl1pPr>
            <a:lvl2pPr marL="742950" indent="-285750">
              <a:spcBef>
                <a:spcPct val="20000"/>
              </a:spcBef>
              <a:buChar char="–"/>
              <a:tabLst>
                <a:tab pos="1520825" algn="l"/>
              </a:tabLst>
              <a:defRPr sz="2800">
                <a:solidFill>
                  <a:schemeClr val="tx1"/>
                </a:solidFill>
                <a:latin typeface="Arial" panose="020B0604020202020204" pitchFamily="34" charset="0"/>
              </a:defRPr>
            </a:lvl2pPr>
            <a:lvl3pPr marL="1143000" indent="-228600">
              <a:spcBef>
                <a:spcPct val="20000"/>
              </a:spcBef>
              <a:buChar char="•"/>
              <a:tabLst>
                <a:tab pos="1520825" algn="l"/>
              </a:tabLst>
              <a:defRPr sz="2400">
                <a:solidFill>
                  <a:schemeClr val="tx1"/>
                </a:solidFill>
                <a:latin typeface="Arial" panose="020B0604020202020204" pitchFamily="34" charset="0"/>
              </a:defRPr>
            </a:lvl3pPr>
            <a:lvl4pPr marL="1600200" indent="-228600">
              <a:spcBef>
                <a:spcPct val="20000"/>
              </a:spcBef>
              <a:buChar char="–"/>
              <a:tabLst>
                <a:tab pos="1520825" algn="l"/>
              </a:tabLst>
              <a:defRPr sz="2000">
                <a:solidFill>
                  <a:schemeClr val="tx1"/>
                </a:solidFill>
                <a:latin typeface="Arial" panose="020B0604020202020204" pitchFamily="34" charset="0"/>
              </a:defRPr>
            </a:lvl4pPr>
            <a:lvl5pPr marL="2057400" indent="-228600">
              <a:spcBef>
                <a:spcPct val="20000"/>
              </a:spcBef>
              <a:buChar char="»"/>
              <a:tabLst>
                <a:tab pos="152082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52082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52082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52082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520825" algn="l"/>
              </a:tabLst>
              <a:defRPr sz="2000">
                <a:solidFill>
                  <a:schemeClr val="tx1"/>
                </a:solidFill>
                <a:latin typeface="Arial" panose="020B0604020202020204" pitchFamily="34" charset="0"/>
              </a:defRPr>
            </a:lvl9pPr>
          </a:lstStyle>
          <a:p>
            <a:pPr>
              <a:lnSpc>
                <a:spcPct val="107000"/>
              </a:lnSpc>
              <a:spcBef>
                <a:spcPct val="0"/>
              </a:spcBef>
              <a:spcAft>
                <a:spcPts val="800"/>
              </a:spcAft>
              <a:buFont typeface="Symbol" panose="05050102010706020507" pitchFamily="18" charset="2"/>
              <a:buChar char=""/>
            </a:pPr>
            <a:r>
              <a:rPr lang="en-GB" altLang="en-US" sz="1200">
                <a:latin typeface="Comic Sans MS" panose="030F0702030302020204" pitchFamily="66" charset="0"/>
                <a:ea typeface="Calibri" panose="020F0502020204030204" pitchFamily="34" charset="0"/>
                <a:cs typeface="Times New Roman" panose="02020603050405020304" pitchFamily="18" charset="0"/>
              </a:rPr>
              <a:t>The daily routine is gradually introduced over the first term and all children are supported by staff during each transition time throughout the day.</a:t>
            </a:r>
            <a:endParaRPr lang="en-GB" altLang="en-US" sz="1100">
              <a:latin typeface="Comic Sans MS" panose="030F0702030302020204" pitchFamily="66" charset="0"/>
              <a:ea typeface="Calibri" panose="020F0502020204030204" pitchFamily="34" charset="0"/>
              <a:cs typeface="Times New Roman" panose="02020603050405020304" pitchFamily="18" charset="0"/>
            </a:endParaRPr>
          </a:p>
        </p:txBody>
      </p:sp>
      <p:pic>
        <p:nvPicPr>
          <p:cNvPr id="4" name="Daily Routin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91000" y="790575"/>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66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6055</TotalTime>
  <Words>2164</Words>
  <Application>Microsoft Office PowerPoint</Application>
  <PresentationFormat>On-screen Show (4:3)</PresentationFormat>
  <Paragraphs>253</Paragraphs>
  <Slides>17</Slides>
  <Notes>12</Notes>
  <HiddenSlides>0</HiddenSlides>
  <MMClips>16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Arial</vt:lpstr>
      <vt:lpstr>Arial Unicode MS</vt:lpstr>
      <vt:lpstr>Calibri</vt:lpstr>
      <vt:lpstr>CCW Precursive 1</vt:lpstr>
      <vt:lpstr>Comic Sans MS</vt:lpstr>
      <vt:lpstr>Symbol</vt:lpstr>
      <vt:lpstr>Times New Roman</vt:lpstr>
      <vt:lpstr>Trebuchet MS</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Factory Install</dc:creator>
  <cp:lastModifiedBy>GemmaPrentice</cp:lastModifiedBy>
  <cp:revision>260</cp:revision>
  <cp:lastPrinted>2020-05-05T09:21:27Z</cp:lastPrinted>
  <dcterms:created xsi:type="dcterms:W3CDTF">2006-06-24T09:38:55Z</dcterms:created>
  <dcterms:modified xsi:type="dcterms:W3CDTF">2020-06-06T09:54:18Z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